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2.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omments/comment1.xml" ContentType="application/vnd.openxmlformats-officedocument.presentationml.comments+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500" r:id="rId1"/>
  </p:sldMasterIdLst>
  <p:notesMasterIdLst>
    <p:notesMasterId r:id="rId28"/>
  </p:notesMasterIdLst>
  <p:handoutMasterIdLst>
    <p:handoutMasterId r:id="rId29"/>
  </p:handoutMasterIdLst>
  <p:sldIdLst>
    <p:sldId id="286" r:id="rId2"/>
    <p:sldId id="589" r:id="rId3"/>
    <p:sldId id="614" r:id="rId4"/>
    <p:sldId id="628" r:id="rId5"/>
    <p:sldId id="622" r:id="rId6"/>
    <p:sldId id="629" r:id="rId7"/>
    <p:sldId id="615" r:id="rId8"/>
    <p:sldId id="630" r:id="rId9"/>
    <p:sldId id="619" r:id="rId10"/>
    <p:sldId id="631" r:id="rId11"/>
    <p:sldId id="632" r:id="rId12"/>
    <p:sldId id="623" r:id="rId13"/>
    <p:sldId id="633" r:id="rId14"/>
    <p:sldId id="624" r:id="rId15"/>
    <p:sldId id="634" r:id="rId16"/>
    <p:sldId id="625" r:id="rId17"/>
    <p:sldId id="635" r:id="rId18"/>
    <p:sldId id="626" r:id="rId19"/>
    <p:sldId id="636" r:id="rId20"/>
    <p:sldId id="627" r:id="rId21"/>
    <p:sldId id="637" r:id="rId22"/>
    <p:sldId id="638" r:id="rId23"/>
    <p:sldId id="639" r:id="rId24"/>
    <p:sldId id="641" r:id="rId25"/>
    <p:sldId id="642" r:id="rId26"/>
    <p:sldId id="596" r:id="rId27"/>
  </p:sldIdLst>
  <p:sldSz cx="9144000" cy="6858000" type="screen4x3"/>
  <p:notesSz cx="7104063" cy="10234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224" userDrawn="1">
          <p15:clr>
            <a:srgbClr val="A4A3A4"/>
          </p15:clr>
        </p15:guide>
        <p15:guide id="2" pos="2239"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lvanova Nadezda, Mesto Litomysl" initials="KNML" lastIdx="1" clrIdx="0">
    <p:extLst>
      <p:ext uri="{19B8F6BF-5375-455C-9EA6-DF929625EA0E}">
        <p15:presenceInfo xmlns:p15="http://schemas.microsoft.com/office/powerpoint/2012/main" userId="S-1-5-21-343209609-3726560549-2100168452-563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66"/>
    <a:srgbClr val="66FF66"/>
    <a:srgbClr val="66FFFF"/>
    <a:srgbClr val="FF9999"/>
    <a:srgbClr val="FFFF66"/>
    <a:srgbClr val="CCFFCC"/>
    <a:srgbClr val="CCCCFF"/>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002" autoAdjust="0"/>
    <p:restoredTop sz="95847" autoAdjust="0"/>
  </p:normalViewPr>
  <p:slideViewPr>
    <p:cSldViewPr>
      <p:cViewPr varScale="1">
        <p:scale>
          <a:sx n="96" d="100"/>
          <a:sy n="96" d="100"/>
        </p:scale>
        <p:origin x="58" y="77"/>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p:cViewPr varScale="1">
        <p:scale>
          <a:sx n="61" d="100"/>
          <a:sy n="61" d="100"/>
        </p:scale>
        <p:origin x="3283" y="62"/>
      </p:cViewPr>
      <p:guideLst>
        <p:guide orient="horz" pos="3224"/>
        <p:guide pos="2239"/>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6-12T21:16:45.778" idx="1">
    <p:pos x="6153" y="1168"/>
    <p:text/>
    <p:extLst>
      <p:ext uri="{C676402C-5697-4E1C-873F-D02D1690AC5C}">
        <p15:threadingInfo xmlns:p15="http://schemas.microsoft.com/office/powerpoint/2012/main" timeZoneBias="-12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hdr" sz="quarter"/>
          </p:nvPr>
        </p:nvSpPr>
        <p:spPr bwMode="auto">
          <a:xfrm>
            <a:off x="0" y="0"/>
            <a:ext cx="3079202" cy="512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097" tIns="48049" rIns="96097" bIns="48049" numCol="1" anchor="t" anchorCtr="0" compatLnSpc="1">
            <a:prstTxWarp prst="textNoShape">
              <a:avLst/>
            </a:prstTxWarp>
          </a:bodyPr>
          <a:lstStyle>
            <a:lvl1pPr eaLnBrk="1" fontAlgn="auto" hangingPunct="1">
              <a:spcBef>
                <a:spcPts val="0"/>
              </a:spcBef>
              <a:spcAft>
                <a:spcPts val="0"/>
              </a:spcAft>
              <a:defRPr sz="1300">
                <a:latin typeface="+mn-lt"/>
              </a:defRPr>
            </a:lvl1pPr>
          </a:lstStyle>
          <a:p>
            <a:pPr>
              <a:defRPr/>
            </a:pPr>
            <a:endParaRPr lang="cs-CZ" altLang="cs-CZ" dirty="0"/>
          </a:p>
        </p:txBody>
      </p:sp>
      <p:sp>
        <p:nvSpPr>
          <p:cNvPr id="40963" name="Rectangle 3"/>
          <p:cNvSpPr>
            <a:spLocks noGrp="1" noChangeArrowheads="1"/>
          </p:cNvSpPr>
          <p:nvPr>
            <p:ph type="dt" sz="quarter" idx="1"/>
          </p:nvPr>
        </p:nvSpPr>
        <p:spPr bwMode="auto">
          <a:xfrm>
            <a:off x="4023203" y="0"/>
            <a:ext cx="3079202" cy="512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097" tIns="48049" rIns="96097" bIns="48049" numCol="1" anchor="t" anchorCtr="0" compatLnSpc="1">
            <a:prstTxWarp prst="textNoShape">
              <a:avLst/>
            </a:prstTxWarp>
          </a:bodyPr>
          <a:lstStyle>
            <a:lvl1pPr algn="r" eaLnBrk="1" fontAlgn="auto" hangingPunct="1">
              <a:spcBef>
                <a:spcPts val="0"/>
              </a:spcBef>
              <a:spcAft>
                <a:spcPts val="0"/>
              </a:spcAft>
              <a:defRPr sz="1300">
                <a:latin typeface="+mn-lt"/>
              </a:defRPr>
            </a:lvl1pPr>
          </a:lstStyle>
          <a:p>
            <a:pPr>
              <a:defRPr/>
            </a:pPr>
            <a:endParaRPr lang="cs-CZ" altLang="cs-CZ" dirty="0"/>
          </a:p>
        </p:txBody>
      </p:sp>
      <p:sp>
        <p:nvSpPr>
          <p:cNvPr id="40965" name="Rectangle 5"/>
          <p:cNvSpPr>
            <a:spLocks noGrp="1" noChangeArrowheads="1"/>
          </p:cNvSpPr>
          <p:nvPr>
            <p:ph type="sldNum" sz="quarter" idx="3"/>
          </p:nvPr>
        </p:nvSpPr>
        <p:spPr bwMode="auto">
          <a:xfrm>
            <a:off x="4023203" y="9720673"/>
            <a:ext cx="3079202" cy="512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097" tIns="48049" rIns="96097" bIns="48049" numCol="1" anchor="b" anchorCtr="0" compatLnSpc="1">
            <a:prstTxWarp prst="textNoShape">
              <a:avLst/>
            </a:prstTxWarp>
          </a:bodyPr>
          <a:lstStyle>
            <a:lvl1pPr algn="r" eaLnBrk="1" fontAlgn="auto" hangingPunct="1">
              <a:spcBef>
                <a:spcPts val="0"/>
              </a:spcBef>
              <a:spcAft>
                <a:spcPts val="0"/>
              </a:spcAft>
              <a:defRPr sz="1300">
                <a:latin typeface="+mn-lt"/>
              </a:defRPr>
            </a:lvl1pPr>
          </a:lstStyle>
          <a:p>
            <a:pPr>
              <a:defRPr/>
            </a:pPr>
            <a:fld id="{6FAE2BCF-FD9A-4B08-97B8-4FC5AEF31BD7}" type="slidenum">
              <a:rPr lang="cs-CZ" altLang="cs-CZ"/>
              <a:pPr>
                <a:defRPr/>
              </a:pPr>
              <a:t>‹#›</a:t>
            </a:fld>
            <a:endParaRPr lang="cs-CZ" altLang="cs-CZ"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hdr" sz="quarter"/>
          </p:nvPr>
        </p:nvSpPr>
        <p:spPr bwMode="auto">
          <a:xfrm>
            <a:off x="0" y="0"/>
            <a:ext cx="3079202" cy="512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097" tIns="48049" rIns="96097" bIns="48049" numCol="1" anchor="t" anchorCtr="0" compatLnSpc="1">
            <a:prstTxWarp prst="textNoShape">
              <a:avLst/>
            </a:prstTxWarp>
          </a:bodyPr>
          <a:lstStyle>
            <a:lvl1pPr eaLnBrk="1" fontAlgn="auto" hangingPunct="1">
              <a:spcBef>
                <a:spcPts val="0"/>
              </a:spcBef>
              <a:spcAft>
                <a:spcPts val="0"/>
              </a:spcAft>
              <a:defRPr sz="1300">
                <a:latin typeface="+mn-lt"/>
              </a:defRPr>
            </a:lvl1pPr>
          </a:lstStyle>
          <a:p>
            <a:pPr>
              <a:defRPr/>
            </a:pPr>
            <a:endParaRPr lang="cs-CZ" altLang="cs-CZ" dirty="0"/>
          </a:p>
        </p:txBody>
      </p:sp>
      <p:sp>
        <p:nvSpPr>
          <p:cNvPr id="38915" name="Rectangle 3"/>
          <p:cNvSpPr>
            <a:spLocks noGrp="1" noChangeArrowheads="1"/>
          </p:cNvSpPr>
          <p:nvPr>
            <p:ph type="dt" idx="1"/>
          </p:nvPr>
        </p:nvSpPr>
        <p:spPr bwMode="auto">
          <a:xfrm>
            <a:off x="4023203" y="0"/>
            <a:ext cx="3079202" cy="512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097" tIns="48049" rIns="96097" bIns="48049" numCol="1" anchor="t" anchorCtr="0" compatLnSpc="1">
            <a:prstTxWarp prst="textNoShape">
              <a:avLst/>
            </a:prstTxWarp>
          </a:bodyPr>
          <a:lstStyle>
            <a:lvl1pPr algn="r" eaLnBrk="1" fontAlgn="auto" hangingPunct="1">
              <a:spcBef>
                <a:spcPts val="0"/>
              </a:spcBef>
              <a:spcAft>
                <a:spcPts val="0"/>
              </a:spcAft>
              <a:defRPr sz="1300">
                <a:latin typeface="+mn-lt"/>
              </a:defRPr>
            </a:lvl1pPr>
          </a:lstStyle>
          <a:p>
            <a:pPr>
              <a:defRPr/>
            </a:pPr>
            <a:endParaRPr lang="cs-CZ" altLang="cs-CZ" dirty="0"/>
          </a:p>
        </p:txBody>
      </p:sp>
      <p:sp>
        <p:nvSpPr>
          <p:cNvPr id="18436" name="Rectangle 4"/>
          <p:cNvSpPr>
            <a:spLocks noGrp="1" noRot="1" noChangeAspect="1" noChangeArrowheads="1" noTextEdit="1"/>
          </p:cNvSpPr>
          <p:nvPr>
            <p:ph type="sldImg" idx="2"/>
          </p:nvPr>
        </p:nvSpPr>
        <p:spPr bwMode="auto">
          <a:xfrm>
            <a:off x="995363" y="768350"/>
            <a:ext cx="5114925" cy="3836988"/>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8917" name="Rectangle 5"/>
          <p:cNvSpPr>
            <a:spLocks noGrp="1" noChangeArrowheads="1"/>
          </p:cNvSpPr>
          <p:nvPr>
            <p:ph type="body" sz="quarter" idx="3"/>
          </p:nvPr>
        </p:nvSpPr>
        <p:spPr bwMode="auto">
          <a:xfrm>
            <a:off x="711734" y="4861155"/>
            <a:ext cx="5680596" cy="4605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097" tIns="48049" rIns="96097" bIns="48049" numCol="1" anchor="t" anchorCtr="0" compatLnSpc="1">
            <a:prstTxWarp prst="textNoShape">
              <a:avLst/>
            </a:prstTxWarp>
          </a:bodyPr>
          <a:lstStyle/>
          <a:p>
            <a:pPr lvl="0"/>
            <a:r>
              <a:rPr lang="cs-CZ" altLang="cs-CZ" noProof="0"/>
              <a:t>Klepnutím lze upravit styly předlohy textu.</a:t>
            </a:r>
          </a:p>
          <a:p>
            <a:pPr lvl="1"/>
            <a:r>
              <a:rPr lang="cs-CZ" altLang="cs-CZ" noProof="0"/>
              <a:t>Druhá úroveň</a:t>
            </a:r>
          </a:p>
          <a:p>
            <a:pPr lvl="2"/>
            <a:r>
              <a:rPr lang="cs-CZ" altLang="cs-CZ" noProof="0"/>
              <a:t>Třetí úroveň</a:t>
            </a:r>
          </a:p>
          <a:p>
            <a:pPr lvl="3"/>
            <a:r>
              <a:rPr lang="cs-CZ" altLang="cs-CZ" noProof="0"/>
              <a:t>Čtvrtá úroveň</a:t>
            </a:r>
          </a:p>
          <a:p>
            <a:pPr lvl="4"/>
            <a:r>
              <a:rPr lang="cs-CZ" altLang="cs-CZ" noProof="0"/>
              <a:t>Pátá úroveň</a:t>
            </a:r>
          </a:p>
        </p:txBody>
      </p:sp>
      <p:sp>
        <p:nvSpPr>
          <p:cNvPr id="38918" name="Rectangle 6"/>
          <p:cNvSpPr>
            <a:spLocks noGrp="1" noChangeArrowheads="1"/>
          </p:cNvSpPr>
          <p:nvPr>
            <p:ph type="ftr" sz="quarter" idx="4"/>
          </p:nvPr>
        </p:nvSpPr>
        <p:spPr bwMode="auto">
          <a:xfrm>
            <a:off x="0" y="9720673"/>
            <a:ext cx="3079202" cy="512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097" tIns="48049" rIns="96097" bIns="48049" numCol="1" anchor="b" anchorCtr="0" compatLnSpc="1">
            <a:prstTxWarp prst="textNoShape">
              <a:avLst/>
            </a:prstTxWarp>
          </a:bodyPr>
          <a:lstStyle>
            <a:lvl1pPr eaLnBrk="1" fontAlgn="auto" hangingPunct="1">
              <a:spcBef>
                <a:spcPts val="0"/>
              </a:spcBef>
              <a:spcAft>
                <a:spcPts val="0"/>
              </a:spcAft>
              <a:defRPr sz="1300">
                <a:latin typeface="+mn-lt"/>
              </a:defRPr>
            </a:lvl1pPr>
          </a:lstStyle>
          <a:p>
            <a:pPr>
              <a:defRPr/>
            </a:pPr>
            <a:endParaRPr lang="cs-CZ" altLang="cs-CZ" dirty="0"/>
          </a:p>
        </p:txBody>
      </p:sp>
      <p:sp>
        <p:nvSpPr>
          <p:cNvPr id="38919" name="Rectangle 7"/>
          <p:cNvSpPr>
            <a:spLocks noGrp="1" noChangeArrowheads="1"/>
          </p:cNvSpPr>
          <p:nvPr>
            <p:ph type="sldNum" sz="quarter" idx="5"/>
          </p:nvPr>
        </p:nvSpPr>
        <p:spPr bwMode="auto">
          <a:xfrm>
            <a:off x="4023203" y="9720673"/>
            <a:ext cx="3079202" cy="512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097" tIns="48049" rIns="96097" bIns="48049" numCol="1" anchor="b" anchorCtr="0" compatLnSpc="1">
            <a:prstTxWarp prst="textNoShape">
              <a:avLst/>
            </a:prstTxWarp>
          </a:bodyPr>
          <a:lstStyle>
            <a:lvl1pPr algn="r" eaLnBrk="1" fontAlgn="auto" hangingPunct="1">
              <a:spcBef>
                <a:spcPts val="0"/>
              </a:spcBef>
              <a:spcAft>
                <a:spcPts val="0"/>
              </a:spcAft>
              <a:defRPr sz="1300">
                <a:latin typeface="+mn-lt"/>
              </a:defRPr>
            </a:lvl1pPr>
          </a:lstStyle>
          <a:p>
            <a:pPr>
              <a:defRPr/>
            </a:pPr>
            <a:fld id="{E4C34E9E-C66A-44F2-9C0B-B56E246DD771}" type="slidenum">
              <a:rPr lang="cs-CZ" altLang="cs-CZ"/>
              <a:pPr>
                <a:defRPr/>
              </a:pPr>
              <a:t>‹#›</a:t>
            </a:fld>
            <a:endParaRPr lang="cs-CZ" altLang="cs-CZ"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lvl1pPr>
              <a:defRPr>
                <a:solidFill>
                  <a:schemeClr val="tx1"/>
                </a:solidFill>
                <a:latin typeface="Century Gothic" panose="020B0502020202020204" pitchFamily="34" charset="0"/>
              </a:defRPr>
            </a:lvl1pPr>
            <a:lvl2pPr marL="776799" indent="-297883">
              <a:defRPr>
                <a:solidFill>
                  <a:schemeClr val="tx1"/>
                </a:solidFill>
                <a:latin typeface="Century Gothic" panose="020B0502020202020204" pitchFamily="34" charset="0"/>
              </a:defRPr>
            </a:lvl2pPr>
            <a:lvl3pPr marL="1198114" indent="-236990">
              <a:defRPr>
                <a:solidFill>
                  <a:schemeClr val="tx1"/>
                </a:solidFill>
                <a:latin typeface="Century Gothic" panose="020B0502020202020204" pitchFamily="34" charset="0"/>
              </a:defRPr>
            </a:lvl3pPr>
            <a:lvl4pPr marL="1678676" indent="-236990">
              <a:defRPr>
                <a:solidFill>
                  <a:schemeClr val="tx1"/>
                </a:solidFill>
                <a:latin typeface="Century Gothic" panose="020B0502020202020204" pitchFamily="34" charset="0"/>
              </a:defRPr>
            </a:lvl4pPr>
            <a:lvl5pPr marL="2159239" indent="-236990">
              <a:defRPr>
                <a:solidFill>
                  <a:schemeClr val="tx1"/>
                </a:solidFill>
                <a:latin typeface="Century Gothic" panose="020B0502020202020204" pitchFamily="34" charset="0"/>
              </a:defRPr>
            </a:lvl5pPr>
            <a:lvl6pPr marL="2633218" indent="-236990" defTabSz="473979" eaLnBrk="0" fontAlgn="base" hangingPunct="0">
              <a:spcBef>
                <a:spcPct val="0"/>
              </a:spcBef>
              <a:spcAft>
                <a:spcPct val="0"/>
              </a:spcAft>
              <a:defRPr>
                <a:solidFill>
                  <a:schemeClr val="tx1"/>
                </a:solidFill>
                <a:latin typeface="Century Gothic" panose="020B0502020202020204" pitchFamily="34" charset="0"/>
              </a:defRPr>
            </a:lvl6pPr>
            <a:lvl7pPr marL="3107197" indent="-236990" defTabSz="473979" eaLnBrk="0" fontAlgn="base" hangingPunct="0">
              <a:spcBef>
                <a:spcPct val="0"/>
              </a:spcBef>
              <a:spcAft>
                <a:spcPct val="0"/>
              </a:spcAft>
              <a:defRPr>
                <a:solidFill>
                  <a:schemeClr val="tx1"/>
                </a:solidFill>
                <a:latin typeface="Century Gothic" panose="020B0502020202020204" pitchFamily="34" charset="0"/>
              </a:defRPr>
            </a:lvl7pPr>
            <a:lvl8pPr marL="3581176" indent="-236990" defTabSz="473979" eaLnBrk="0" fontAlgn="base" hangingPunct="0">
              <a:spcBef>
                <a:spcPct val="0"/>
              </a:spcBef>
              <a:spcAft>
                <a:spcPct val="0"/>
              </a:spcAft>
              <a:defRPr>
                <a:solidFill>
                  <a:schemeClr val="tx1"/>
                </a:solidFill>
                <a:latin typeface="Century Gothic" panose="020B0502020202020204" pitchFamily="34" charset="0"/>
              </a:defRPr>
            </a:lvl8pPr>
            <a:lvl9pPr marL="4055156" indent="-236990" defTabSz="473979"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F9536E2B-9E7B-4F5A-83FF-0F6AC6ACC13D}" type="slidenum">
              <a:rPr lang="cs-CZ" altLang="cs-CZ" smtClean="0">
                <a:latin typeface="Arial" panose="020B0604020202020204" pitchFamily="34" charset="0"/>
              </a:rPr>
              <a:pPr fontAlgn="base">
                <a:spcBef>
                  <a:spcPct val="0"/>
                </a:spcBef>
                <a:spcAft>
                  <a:spcPct val="0"/>
                </a:spcAft>
              </a:pPr>
              <a:t>1</a:t>
            </a:fld>
            <a:endParaRPr lang="cs-CZ" altLang="cs-CZ" dirty="0">
              <a:latin typeface="Arial" panose="020B0604020202020204" pitchFamily="34" charset="0"/>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p:spPr>
        <p:txBody>
          <a:bodyPr/>
          <a:lstStyle/>
          <a:p>
            <a:pPr marL="177742" indent="-177742" eaLnBrk="1" hangingPunct="1">
              <a:buFontTx/>
              <a:buChar char="-"/>
            </a:pPr>
            <a:endParaRPr lang="cs-CZ" altLang="cs-CZ"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defTabSz="947958">
              <a:defRPr/>
            </a:pPr>
            <a:r>
              <a:rPr lang="cs-CZ" dirty="0"/>
              <a:t>Fotografie ke čtvrté aktivitě spolupráce </a:t>
            </a:r>
            <a:r>
              <a:rPr lang="cs-CZ" b="1" dirty="0"/>
              <a:t>„Mezigenerační potkávání a budování regionální identity na školách“.</a:t>
            </a:r>
            <a:r>
              <a:rPr lang="cs-CZ" dirty="0"/>
              <a:t> </a:t>
            </a:r>
          </a:p>
          <a:p>
            <a:endParaRPr lang="cs-CZ" dirty="0"/>
          </a:p>
        </p:txBody>
      </p:sp>
      <p:sp>
        <p:nvSpPr>
          <p:cNvPr id="4" name="Zástupný symbol pro číslo snímku 3"/>
          <p:cNvSpPr>
            <a:spLocks noGrp="1"/>
          </p:cNvSpPr>
          <p:nvPr>
            <p:ph type="sldNum" sz="quarter" idx="5"/>
          </p:nvPr>
        </p:nvSpPr>
        <p:spPr/>
        <p:txBody>
          <a:bodyPr/>
          <a:lstStyle/>
          <a:p>
            <a:pPr>
              <a:defRPr/>
            </a:pPr>
            <a:fld id="{E4C34E9E-C66A-44F2-9C0B-B56E246DD771}" type="slidenum">
              <a:rPr lang="cs-CZ" altLang="cs-CZ" smtClean="0"/>
              <a:pPr>
                <a:defRPr/>
              </a:pPr>
              <a:t>10</a:t>
            </a:fld>
            <a:endParaRPr lang="cs-CZ" altLang="cs-CZ" dirty="0"/>
          </a:p>
        </p:txBody>
      </p:sp>
    </p:spTree>
    <p:extLst>
      <p:ext uri="{BB962C8B-B14F-4D97-AF65-F5344CB8AC3E}">
        <p14:creationId xmlns:p14="http://schemas.microsoft.com/office/powerpoint/2010/main" val="27171701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defTabSz="947958">
              <a:defRPr/>
            </a:pPr>
            <a:r>
              <a:rPr lang="cs-CZ" dirty="0"/>
              <a:t>Fotografie ke čtvrté aktivitě spolupráce </a:t>
            </a:r>
            <a:r>
              <a:rPr lang="cs-CZ" b="1" dirty="0"/>
              <a:t>„Sametový den v Rajnochovicích“.</a:t>
            </a:r>
            <a:endParaRPr lang="cs-CZ" dirty="0"/>
          </a:p>
          <a:p>
            <a:endParaRPr lang="cs-CZ" dirty="0"/>
          </a:p>
        </p:txBody>
      </p:sp>
      <p:sp>
        <p:nvSpPr>
          <p:cNvPr id="4" name="Zástupný symbol pro číslo snímku 3"/>
          <p:cNvSpPr>
            <a:spLocks noGrp="1"/>
          </p:cNvSpPr>
          <p:nvPr>
            <p:ph type="sldNum" sz="quarter" idx="5"/>
          </p:nvPr>
        </p:nvSpPr>
        <p:spPr/>
        <p:txBody>
          <a:bodyPr/>
          <a:lstStyle/>
          <a:p>
            <a:pPr>
              <a:defRPr/>
            </a:pPr>
            <a:fld id="{E4C34E9E-C66A-44F2-9C0B-B56E246DD771}" type="slidenum">
              <a:rPr lang="cs-CZ" altLang="cs-CZ" smtClean="0"/>
              <a:pPr>
                <a:defRPr/>
              </a:pPr>
              <a:t>11</a:t>
            </a:fld>
            <a:endParaRPr lang="cs-CZ" altLang="cs-CZ" dirty="0"/>
          </a:p>
        </p:txBody>
      </p:sp>
    </p:spTree>
    <p:extLst>
      <p:ext uri="{BB962C8B-B14F-4D97-AF65-F5344CB8AC3E}">
        <p14:creationId xmlns:p14="http://schemas.microsoft.com/office/powerpoint/2010/main" val="16516119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l"/>
            <a:r>
              <a:rPr lang="cs-CZ" dirty="0"/>
              <a:t>Pátou aktivitou spolupráce je </a:t>
            </a:r>
            <a:r>
              <a:rPr lang="cs-CZ" b="1" dirty="0"/>
              <a:t>„Spolupráce škol a neformálních NNO“. </a:t>
            </a:r>
          </a:p>
          <a:p>
            <a:pPr algn="l"/>
            <a:r>
              <a:rPr lang="cs-CZ" dirty="0"/>
              <a:t>Jedná se o realizaci jednodenních akcí, které organizuje NNO a které jsou zaměřeny např. na rozvoj matematické a čtenářské gramotnosti, na polytechnické vzdělávání, na řemesla, na rozvoj manuální zručnosti, nebo na péči o krajinu a farmářství. Dále jsou jednodenní akce zaměřeny na zefektivnění spolupráce s rodiči dětí a žáků apod.</a:t>
            </a:r>
          </a:p>
          <a:p>
            <a:pPr algn="l"/>
            <a:endParaRPr lang="cs-CZ" dirty="0"/>
          </a:p>
          <a:p>
            <a:pPr algn="l"/>
            <a:r>
              <a:rPr lang="cs-CZ" b="1" dirty="0"/>
              <a:t>Doposud proběhly 4 akce v těchto termínech: </a:t>
            </a:r>
          </a:p>
          <a:p>
            <a:pPr algn="l"/>
            <a:endParaRPr lang="cs-CZ" b="1" dirty="0"/>
          </a:p>
          <a:p>
            <a:pPr algn="l"/>
            <a:r>
              <a:rPr lang="cs-CZ" dirty="0"/>
              <a:t>První akce s názvem „ Zábavné odpoledne s Kajutouʹʹ proběhla dne 21.5. 2019. Na tuto aktivitu pozval pan vedoucí (nízkoprahového centra pro děti a mládež v Bystřici pod Hostýnem SOS Kajuta) více základních škol společně s dětmi navštěvující klub Kajuta. Došlo tak ke zdárné spolupráci mezi pozvanými školami a dětmi z NNO při plnění různých úkolů zaměřených na široký okruh nejen z oblasti matematiky, ale také z oblasti přírodovědy. Děti plnění úkolů natolik zaujalo a zaměstnalo, že je děti vnímaly velmi pozitivně a zábavné odpoledne si užily. </a:t>
            </a:r>
          </a:p>
          <a:p>
            <a:pPr algn="l"/>
            <a:endParaRPr lang="cs-CZ" dirty="0"/>
          </a:p>
          <a:p>
            <a:pPr algn="l"/>
            <a:r>
              <a:rPr lang="cs-CZ" dirty="0"/>
              <a:t>Druhá akce proběhla dne 20.11.2019 s názvem „Zábavné odpoledne v Kajutě“, proběhly opět zajímavé hry a soutěže na podporu gramotnosti.  </a:t>
            </a:r>
          </a:p>
          <a:p>
            <a:pPr algn="l"/>
            <a:endParaRPr lang="cs-CZ" dirty="0"/>
          </a:p>
          <a:p>
            <a:pPr algn="l"/>
            <a:r>
              <a:rPr lang="cs-CZ" dirty="0"/>
              <a:t>Na počátku roku 2020 byla zahájena spolupráce s organizací „Okrašlovací a zábavní spolek, z. s.“, která od roku 2020 realizuje ve školách animační program: „Život ve tmě”. První akce již proběhly v Základní a mateřské škole Vítonice a v ZŠ a MŠ Slavkov pod Hostýnem.   </a:t>
            </a:r>
          </a:p>
          <a:p>
            <a:pPr algn="l"/>
            <a:endParaRPr lang="cs-CZ" dirty="0"/>
          </a:p>
          <a:p>
            <a:pPr algn="l"/>
            <a:r>
              <a:rPr lang="cs-CZ" dirty="0"/>
              <a:t>Aktuálně byla navázána spolupráce s organizací ONENESS o.p.s Rusava, která dne 23.6.2020 zorganizuje vzdělávací akci zaměřenou na péči o krajinu.</a:t>
            </a:r>
          </a:p>
        </p:txBody>
      </p:sp>
      <p:sp>
        <p:nvSpPr>
          <p:cNvPr id="4" name="Zástupný symbol pro číslo snímku 3"/>
          <p:cNvSpPr>
            <a:spLocks noGrp="1"/>
          </p:cNvSpPr>
          <p:nvPr>
            <p:ph type="sldNum" sz="quarter" idx="10"/>
          </p:nvPr>
        </p:nvSpPr>
        <p:spPr/>
        <p:txBody>
          <a:bodyPr/>
          <a:lstStyle/>
          <a:p>
            <a:pPr>
              <a:defRPr/>
            </a:pPr>
            <a:fld id="{E4C34E9E-C66A-44F2-9C0B-B56E246DD771}" type="slidenum">
              <a:rPr lang="cs-CZ" altLang="cs-CZ" smtClean="0"/>
              <a:pPr>
                <a:defRPr/>
              </a:pPr>
              <a:t>12</a:t>
            </a:fld>
            <a:endParaRPr lang="cs-CZ" altLang="cs-CZ" dirty="0"/>
          </a:p>
        </p:txBody>
      </p:sp>
    </p:spTree>
    <p:extLst>
      <p:ext uri="{BB962C8B-B14F-4D97-AF65-F5344CB8AC3E}">
        <p14:creationId xmlns:p14="http://schemas.microsoft.com/office/powerpoint/2010/main" val="4524728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defTabSz="947958">
              <a:defRPr/>
            </a:pPr>
            <a:r>
              <a:rPr lang="cs-CZ" dirty="0"/>
              <a:t>Fotografie k páté aktivitě spolupráce.  </a:t>
            </a:r>
          </a:p>
        </p:txBody>
      </p:sp>
      <p:sp>
        <p:nvSpPr>
          <p:cNvPr id="4" name="Zástupný symbol pro číslo snímku 3"/>
          <p:cNvSpPr>
            <a:spLocks noGrp="1"/>
          </p:cNvSpPr>
          <p:nvPr>
            <p:ph type="sldNum" sz="quarter" idx="5"/>
          </p:nvPr>
        </p:nvSpPr>
        <p:spPr/>
        <p:txBody>
          <a:bodyPr/>
          <a:lstStyle/>
          <a:p>
            <a:pPr>
              <a:defRPr/>
            </a:pPr>
            <a:fld id="{E4C34E9E-C66A-44F2-9C0B-B56E246DD771}" type="slidenum">
              <a:rPr lang="cs-CZ" altLang="cs-CZ" smtClean="0"/>
              <a:pPr>
                <a:defRPr/>
              </a:pPr>
              <a:t>13</a:t>
            </a:fld>
            <a:endParaRPr lang="cs-CZ" altLang="cs-CZ" dirty="0"/>
          </a:p>
        </p:txBody>
      </p:sp>
    </p:spTree>
    <p:extLst>
      <p:ext uri="{BB962C8B-B14F-4D97-AF65-F5344CB8AC3E}">
        <p14:creationId xmlns:p14="http://schemas.microsoft.com/office/powerpoint/2010/main" val="19872964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l"/>
            <a:r>
              <a:rPr lang="cs-CZ" dirty="0"/>
              <a:t>Šestou aktivitou spolupráce je aktivita „</a:t>
            </a:r>
            <a:r>
              <a:rPr lang="cs-CZ" b="1" dirty="0"/>
              <a:t>Exkurze DĚTÍ A žáků na pracoviště, do center, provozů a organizací, zabývajících se polytechnickým vzděláváním, řemesly, rozvojem manuální zručnosti, nebo péčí o krajinu a farmářstvím“.  </a:t>
            </a:r>
          </a:p>
          <a:p>
            <a:pPr algn="l"/>
            <a:endParaRPr lang="cs-CZ" b="1" dirty="0"/>
          </a:p>
          <a:p>
            <a:pPr algn="l"/>
            <a:r>
              <a:rPr lang="cs-CZ" dirty="0"/>
              <a:t>Exkurze dětí MŠ a žáků ZŠ - Probíhají exkurze dětí a žáků základních a mateřských škol na přírodovědná a technická pracoviště a do center podporující popularizaci vědy a vědeckých a technických provozů (technologická muzea, IQ parky, VIDA vědecké centrum, ekocentra – (MŠ), nebo do organizací zabývajících se řemesly, rozvojem manuální zručnosti, nebo péčí o krajinu a farmářstvím. </a:t>
            </a:r>
          </a:p>
          <a:p>
            <a:pPr algn="l"/>
            <a:endParaRPr lang="cs-CZ" b="1" dirty="0"/>
          </a:p>
          <a:p>
            <a:pPr algn="l"/>
            <a:r>
              <a:rPr lang="cs-CZ" b="1" dirty="0"/>
              <a:t>Doposud proběhlo 6 exkurzí v těchto termínech: </a:t>
            </a:r>
          </a:p>
          <a:p>
            <a:pPr algn="l"/>
            <a:r>
              <a:rPr lang="cs-CZ" dirty="0"/>
              <a:t>Dne 24.4. 2019 - žáci 5. – 9.třídy ZŠ Rajnochovice  - výstava Titanic v Brně.</a:t>
            </a:r>
          </a:p>
          <a:p>
            <a:pPr algn="l"/>
            <a:r>
              <a:rPr lang="cs-CZ" dirty="0"/>
              <a:t>Dne 16.5. 2019 - děti z MŠ Podhradní Lhota - Valašské ekocentrum Valašské Meziříčí.</a:t>
            </a:r>
          </a:p>
          <a:p>
            <a:pPr algn="l"/>
            <a:r>
              <a:rPr lang="cs-CZ" dirty="0"/>
              <a:t>Dne 29.5. 2019 - děti z MŠ Sokolská Bystřice p. Host. a MŠ Osíčko - Svět techniky v Ostravě.</a:t>
            </a:r>
          </a:p>
          <a:p>
            <a:pPr algn="l"/>
            <a:r>
              <a:rPr lang="cs-CZ" dirty="0"/>
              <a:t>Dne 5.6. 2019 - žáci 1. – 5. třídy ZŠ Slavkov p. Host. - Vida centrum Brno.</a:t>
            </a:r>
          </a:p>
          <a:p>
            <a:pPr algn="l"/>
            <a:r>
              <a:rPr lang="cs-CZ" dirty="0"/>
              <a:t>Dne 21.6. 2019 - žáci ZŠ T.G.M. Bystřice p. Host. – Olomouc - Pevnost poznání. </a:t>
            </a:r>
          </a:p>
          <a:p>
            <a:pPr algn="l"/>
            <a:r>
              <a:rPr lang="cs-CZ" dirty="0"/>
              <a:t>Dne 17.11. 2019 - děti a žáci MŠ (předškoláci) a ZŠ Chvalčov (1-5 třída) - VIDA centrum Brno.</a:t>
            </a:r>
          </a:p>
          <a:p>
            <a:pPr algn="l"/>
            <a:r>
              <a:rPr lang="cs-CZ" dirty="0"/>
              <a:t>Dne 17.1.2020 - děti a žáci  ze ZŠ  a MŠ Chvalčov -VIDA centrum Brno. </a:t>
            </a:r>
          </a:p>
          <a:p>
            <a:endParaRPr lang="cs-CZ" dirty="0"/>
          </a:p>
        </p:txBody>
      </p:sp>
      <p:sp>
        <p:nvSpPr>
          <p:cNvPr id="4" name="Zástupný symbol pro číslo snímku 3"/>
          <p:cNvSpPr>
            <a:spLocks noGrp="1"/>
          </p:cNvSpPr>
          <p:nvPr>
            <p:ph type="sldNum" sz="quarter" idx="10"/>
          </p:nvPr>
        </p:nvSpPr>
        <p:spPr/>
        <p:txBody>
          <a:bodyPr/>
          <a:lstStyle/>
          <a:p>
            <a:pPr>
              <a:defRPr/>
            </a:pPr>
            <a:fld id="{E4C34E9E-C66A-44F2-9C0B-B56E246DD771}" type="slidenum">
              <a:rPr lang="cs-CZ" altLang="cs-CZ" smtClean="0"/>
              <a:pPr>
                <a:defRPr/>
              </a:pPr>
              <a:t>14</a:t>
            </a:fld>
            <a:endParaRPr lang="cs-CZ" altLang="cs-CZ" dirty="0"/>
          </a:p>
        </p:txBody>
      </p:sp>
    </p:spTree>
    <p:extLst>
      <p:ext uri="{BB962C8B-B14F-4D97-AF65-F5344CB8AC3E}">
        <p14:creationId xmlns:p14="http://schemas.microsoft.com/office/powerpoint/2010/main" val="15205165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defTabSz="947958">
              <a:defRPr/>
            </a:pPr>
            <a:r>
              <a:rPr lang="cs-CZ" dirty="0"/>
              <a:t>Fotografie k šesté aktivitě spolupráce.  </a:t>
            </a:r>
          </a:p>
          <a:p>
            <a:endParaRPr lang="cs-CZ" dirty="0"/>
          </a:p>
        </p:txBody>
      </p:sp>
      <p:sp>
        <p:nvSpPr>
          <p:cNvPr id="4" name="Zástupný symbol pro číslo snímku 3"/>
          <p:cNvSpPr>
            <a:spLocks noGrp="1"/>
          </p:cNvSpPr>
          <p:nvPr>
            <p:ph type="sldNum" sz="quarter" idx="5"/>
          </p:nvPr>
        </p:nvSpPr>
        <p:spPr/>
        <p:txBody>
          <a:bodyPr/>
          <a:lstStyle/>
          <a:p>
            <a:pPr>
              <a:defRPr/>
            </a:pPr>
            <a:fld id="{E4C34E9E-C66A-44F2-9C0B-B56E246DD771}" type="slidenum">
              <a:rPr lang="cs-CZ" altLang="cs-CZ" smtClean="0"/>
              <a:pPr>
                <a:defRPr/>
              </a:pPr>
              <a:t>15</a:t>
            </a:fld>
            <a:endParaRPr lang="cs-CZ" altLang="cs-CZ" dirty="0"/>
          </a:p>
        </p:txBody>
      </p:sp>
    </p:spTree>
    <p:extLst>
      <p:ext uri="{BB962C8B-B14F-4D97-AF65-F5344CB8AC3E}">
        <p14:creationId xmlns:p14="http://schemas.microsoft.com/office/powerpoint/2010/main" val="1512007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l" defTabSz="947958">
              <a:defRPr/>
            </a:pPr>
            <a:r>
              <a:rPr lang="cs-CZ" dirty="0"/>
              <a:t>Sedmou aktivitou spolupráce je aktivita </a:t>
            </a:r>
            <a:r>
              <a:rPr lang="cs-CZ" b="1" dirty="0"/>
              <a:t>„Kulaté stoly – meziresortní spolupráce“. </a:t>
            </a:r>
          </a:p>
          <a:p>
            <a:pPr algn="l" defTabSz="947958">
              <a:defRPr/>
            </a:pPr>
            <a:endParaRPr lang="cs-CZ" b="1" dirty="0"/>
          </a:p>
          <a:p>
            <a:pPr algn="l"/>
            <a:r>
              <a:rPr lang="cs-CZ" dirty="0"/>
              <a:t>Je podpořena spolupráce zástupců škol, pracovníkům oddělení sociálně-právní ochrany dětí  Městského úřadu Bystřice pod Hostýnem a dalším aktérům sítě služeb pro ohrožené děti a jejich rodiny v ORP Bystřice pod Hostýnem  při koordinaci konkrétních aktivit a řešení společných konkrétních situací u dětí, ohrožených sociálním nebo jiným znevýhodněním.</a:t>
            </a:r>
          </a:p>
          <a:p>
            <a:pPr algn="l"/>
            <a:endParaRPr lang="cs-CZ" dirty="0"/>
          </a:p>
          <a:p>
            <a:pPr algn="l"/>
            <a:r>
              <a:rPr lang="cs-CZ" b="1" dirty="0"/>
              <a:t>Doposud proběhly 3 akce v těchto termínech: </a:t>
            </a:r>
          </a:p>
          <a:p>
            <a:pPr algn="l"/>
            <a:r>
              <a:rPr lang="cs-CZ" dirty="0"/>
              <a:t>První setkání se uskutečnilo 4.12. 2018 s názvem, Posilování rodičovských kompetencí a síť služeb pro ohrožené děti a jejich rodiny v ORP Bystřice pod Hostýnemʹʹ. Tato aktivita se uskutečnila ve velké zasedací místnost Městského úřadu Bystřice pod Hostýnem. Zúčastní se: zástupce MPSV, Dětské centrum Zlín, p. o., Krizová pomoc – Azylový dům pro ženy a matky s dětmi, o. p. s., Terénní asistenční služba v rodinách s dětmi Vzdělávací a komunitní centrum Integrál Vsetín, o. p. s., Občanská poradna kontaktní pracoviště Bystřice pod Hostýnem –&gt; SOS Dětské vesničky, z. s., SOS Kajuta Volnočasové centrum pro děti a mládež, Diagnostický ústav a středisko výchovné péče, Brno, Středisko výchovné péče Bystřice pod Hostýnem apod. </a:t>
            </a:r>
          </a:p>
          <a:p>
            <a:pPr algn="l"/>
            <a:endParaRPr lang="cs-CZ" dirty="0"/>
          </a:p>
          <a:p>
            <a:pPr algn="l"/>
            <a:r>
              <a:rPr lang="cs-CZ" dirty="0"/>
              <a:t>Další jednání proběhlo  dne 14.5. 2019 - otvíraly otázky náhradní rodinné péče a problematiku poruch citové vazby u dětí. </a:t>
            </a:r>
          </a:p>
          <a:p>
            <a:pPr algn="l"/>
            <a:endParaRPr lang="cs-CZ" dirty="0"/>
          </a:p>
          <a:p>
            <a:pPr algn="l"/>
            <a:r>
              <a:rPr lang="cs-CZ" dirty="0"/>
              <a:t>Třetí akce proběhla dne 17.10.2019 na téma Mezirezortní setkání Rozvoj spolupráce při prevenci rizikového chování dětí a mládeže- návštěvností nejúspěšnější akce  - Co a za jakých podmínek mohou školy očekávat od nabídky současných neziskových organizací v rámci programů zaměřených na podporu prevence závislostního chování na drogách, alkoholu, moderních technologiích, sebepoškozování, šikany, kyberšikany, uznávání autorit.</a:t>
            </a:r>
          </a:p>
          <a:p>
            <a:pPr algn="l" defTabSz="947958">
              <a:defRPr/>
            </a:pPr>
            <a:endParaRPr lang="cs-CZ" b="1" dirty="0"/>
          </a:p>
          <a:p>
            <a:pPr defTabSz="947958">
              <a:defRPr/>
            </a:pPr>
            <a:endParaRPr lang="cs-CZ" b="1" dirty="0"/>
          </a:p>
        </p:txBody>
      </p:sp>
      <p:sp>
        <p:nvSpPr>
          <p:cNvPr id="4" name="Zástupný symbol pro číslo snímku 3"/>
          <p:cNvSpPr>
            <a:spLocks noGrp="1"/>
          </p:cNvSpPr>
          <p:nvPr>
            <p:ph type="sldNum" sz="quarter" idx="10"/>
          </p:nvPr>
        </p:nvSpPr>
        <p:spPr/>
        <p:txBody>
          <a:bodyPr/>
          <a:lstStyle/>
          <a:p>
            <a:pPr>
              <a:defRPr/>
            </a:pPr>
            <a:fld id="{E4C34E9E-C66A-44F2-9C0B-B56E246DD771}" type="slidenum">
              <a:rPr lang="cs-CZ" altLang="cs-CZ" smtClean="0"/>
              <a:pPr>
                <a:defRPr/>
              </a:pPr>
              <a:t>16</a:t>
            </a:fld>
            <a:endParaRPr lang="cs-CZ" altLang="cs-CZ" dirty="0"/>
          </a:p>
        </p:txBody>
      </p:sp>
    </p:spTree>
    <p:extLst>
      <p:ext uri="{BB962C8B-B14F-4D97-AF65-F5344CB8AC3E}">
        <p14:creationId xmlns:p14="http://schemas.microsoft.com/office/powerpoint/2010/main" val="37418235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defTabSz="947958">
              <a:defRPr/>
            </a:pPr>
            <a:r>
              <a:rPr lang="cs-CZ" dirty="0"/>
              <a:t>Fotografie k sedmé aktivitě spolupráce.  </a:t>
            </a:r>
          </a:p>
          <a:p>
            <a:endParaRPr lang="cs-CZ" dirty="0"/>
          </a:p>
        </p:txBody>
      </p:sp>
      <p:sp>
        <p:nvSpPr>
          <p:cNvPr id="4" name="Zástupný symbol pro číslo snímku 3"/>
          <p:cNvSpPr>
            <a:spLocks noGrp="1"/>
          </p:cNvSpPr>
          <p:nvPr>
            <p:ph type="sldNum" sz="quarter" idx="5"/>
          </p:nvPr>
        </p:nvSpPr>
        <p:spPr/>
        <p:txBody>
          <a:bodyPr/>
          <a:lstStyle/>
          <a:p>
            <a:pPr>
              <a:defRPr/>
            </a:pPr>
            <a:fld id="{E4C34E9E-C66A-44F2-9C0B-B56E246DD771}" type="slidenum">
              <a:rPr lang="cs-CZ" altLang="cs-CZ" smtClean="0"/>
              <a:pPr>
                <a:defRPr/>
              </a:pPr>
              <a:t>17</a:t>
            </a:fld>
            <a:endParaRPr lang="cs-CZ" altLang="cs-CZ" dirty="0"/>
          </a:p>
        </p:txBody>
      </p:sp>
    </p:spTree>
    <p:extLst>
      <p:ext uri="{BB962C8B-B14F-4D97-AF65-F5344CB8AC3E}">
        <p14:creationId xmlns:p14="http://schemas.microsoft.com/office/powerpoint/2010/main" val="38137146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l"/>
            <a:r>
              <a:rPr lang="cs-CZ" dirty="0"/>
              <a:t>Osmou aktivitou spolupráce je aktivita „</a:t>
            </a:r>
            <a:r>
              <a:rPr lang="cs-CZ" b="1" dirty="0"/>
              <a:t>Vzdělávání pracovníků ve vzdělávání, výměna zkušeností mezi zástupci škol a ostatními aktéry ve vzdělávání v rámci seminářů s prvky workshopu“.</a:t>
            </a:r>
            <a:r>
              <a:rPr lang="cs-CZ" dirty="0"/>
              <a:t> </a:t>
            </a:r>
          </a:p>
          <a:p>
            <a:pPr algn="l"/>
            <a:endParaRPr lang="cs-CZ" dirty="0"/>
          </a:p>
          <a:p>
            <a:pPr algn="l"/>
            <a:r>
              <a:rPr lang="cs-CZ" dirty="0"/>
              <a:t>Vzdělávací akce probíhají v Loukově pod vedením lektorů, kterými jsou především PaedDr. Mgr. Věra </a:t>
            </a:r>
            <a:r>
              <a:rPr lang="cs-CZ" dirty="0" err="1"/>
              <a:t>Facová</a:t>
            </a:r>
            <a:r>
              <a:rPr lang="cs-CZ" dirty="0"/>
              <a:t> a MUDr. PhDr. Miroslav Orel, Ph.D.</a:t>
            </a:r>
          </a:p>
          <a:p>
            <a:pPr algn="l"/>
            <a:endParaRPr lang="cs-CZ" dirty="0"/>
          </a:p>
          <a:p>
            <a:pPr algn="l"/>
            <a:r>
              <a:rPr lang="cs-CZ" b="1" dirty="0"/>
              <a:t>Přehled doposud zrealizovaných vzdělávacích akcí:  </a:t>
            </a:r>
          </a:p>
          <a:p>
            <a:pPr algn="l"/>
            <a:r>
              <a:rPr lang="cs-CZ" u="sng" dirty="0"/>
              <a:t>„Inkluze aneb rovnost a nerovnost příležitostí ve školách, na úřadech a v životě.“ </a:t>
            </a:r>
            <a:r>
              <a:rPr lang="cs-CZ" dirty="0"/>
              <a:t>– realizace 8. 11. 2018, PaedDr. Mgr. Věra </a:t>
            </a:r>
            <a:r>
              <a:rPr lang="cs-CZ" dirty="0" err="1"/>
              <a:t>Facová</a:t>
            </a:r>
            <a:r>
              <a:rPr lang="cs-CZ" dirty="0"/>
              <a:t>, MUDr. PhDr. Miroslav Orel, Ph.D.</a:t>
            </a:r>
          </a:p>
          <a:p>
            <a:pPr algn="l"/>
            <a:r>
              <a:rPr lang="cs-CZ" dirty="0"/>
              <a:t>(seminář věnovaný otázkám vývoje mozku a psychiky, genetiky, vzorů a prostředí, vlivu pohlaví a rozdílů mezi muži a ženami, možností a limitů rovného přístupu v reálném životě + prožitkový workshop s výměnou zkušeností)</a:t>
            </a:r>
          </a:p>
          <a:p>
            <a:pPr algn="l"/>
            <a:r>
              <a:rPr lang="cs-CZ" u="sng" dirty="0"/>
              <a:t>„Dítě/klient v normě a mimo statistickou normu“ </a:t>
            </a:r>
            <a:r>
              <a:rPr lang="cs-CZ" dirty="0"/>
              <a:t>– realizace 3. 1. 2019, PaedDr. Mgr. Věra </a:t>
            </a:r>
            <a:r>
              <a:rPr lang="cs-CZ" dirty="0" err="1"/>
              <a:t>Facová</a:t>
            </a:r>
            <a:r>
              <a:rPr lang="cs-CZ" dirty="0"/>
              <a:t>, MUDr. PhDr. Miroslav Orel, Ph.D. </a:t>
            </a:r>
          </a:p>
          <a:p>
            <a:pPr algn="l"/>
            <a:r>
              <a:rPr lang="cs-CZ" dirty="0"/>
              <a:t>(seminář na téma „normálnosti“ a „nenormálnosti“ ve škole a na úřadě, možnosti podpory zdravého a funkčního v oblasti profesní a osobní u dětí i dospělých + prožitkový workshop s výměnou zkušeností)</a:t>
            </a:r>
          </a:p>
          <a:p>
            <a:pPr algn="l"/>
            <a:r>
              <a:rPr lang="cs-CZ" u="sng" dirty="0"/>
              <a:t>„Skupinové role a práce s dítětem/klientem ve skupině“ </a:t>
            </a:r>
            <a:r>
              <a:rPr lang="cs-CZ" dirty="0"/>
              <a:t>– realizace 21. 2. 2019, PaedDr. Mgr. Věra </a:t>
            </a:r>
            <a:r>
              <a:rPr lang="cs-CZ" dirty="0" err="1"/>
              <a:t>Facová</a:t>
            </a:r>
            <a:r>
              <a:rPr lang="cs-CZ" dirty="0"/>
              <a:t>, MUDr. PhDr. Miroslav Orel, Ph.D.</a:t>
            </a:r>
          </a:p>
          <a:p>
            <a:pPr algn="l"/>
            <a:r>
              <a:rPr lang="cs-CZ" dirty="0"/>
              <a:t>(seminář přinášející tématiku vlivu a struktury skupin v profesi a osobním životě, určování skupinových rolí u dětí i dospělých se zaměřením na silné a slabé stránky jednotlivých rolí + prožitkový workshop s výměnou zkušeností)</a:t>
            </a:r>
          </a:p>
          <a:p>
            <a:pPr algn="l"/>
            <a:r>
              <a:rPr lang="cs-CZ" dirty="0"/>
              <a:t>„Z</a:t>
            </a:r>
            <a:r>
              <a:rPr lang="cs-CZ" u="sng" dirty="0"/>
              <a:t>vládání zátěže v profesním a osobním životě“ </a:t>
            </a:r>
            <a:r>
              <a:rPr lang="cs-CZ" dirty="0"/>
              <a:t>– realizace 11. 4. 2019, PaedDr. Mgr. Věra </a:t>
            </a:r>
            <a:r>
              <a:rPr lang="cs-CZ" dirty="0" err="1"/>
              <a:t>Facová</a:t>
            </a:r>
            <a:r>
              <a:rPr lang="cs-CZ" dirty="0"/>
              <a:t>, MUDr. PhDr. Miroslav Orel, Ph.D.</a:t>
            </a:r>
          </a:p>
          <a:p>
            <a:pPr algn="l"/>
            <a:r>
              <a:rPr lang="cs-CZ" dirty="0"/>
              <a:t>(seminář zaměřený na otázky vzniku a hlavně možnosti řešení napětí, obav, úzkostí, stresu a </a:t>
            </a:r>
          </a:p>
          <a:p>
            <a:pPr algn="l"/>
            <a:r>
              <a:rPr lang="cs-CZ" dirty="0"/>
              <a:t>frustrace, vyhoření v profesní i osobní oblasti, efektivních a neefektivních strategií při zvládání stresu a zátěže, včetně práce s časem + prožitkový workshop s výměnou zkušeností) </a:t>
            </a:r>
            <a:r>
              <a:rPr lang="cs-CZ" u="sng" dirty="0"/>
              <a:t>„Propojení těla a duše – psychosomatika v praxi“ </a:t>
            </a:r>
            <a:r>
              <a:rPr lang="cs-CZ" dirty="0"/>
              <a:t>– realizace 9. 5. 2019, PaedDr. Mgr. Věra </a:t>
            </a:r>
            <a:r>
              <a:rPr lang="cs-CZ" dirty="0" err="1"/>
              <a:t>Facová</a:t>
            </a:r>
            <a:r>
              <a:rPr lang="cs-CZ" dirty="0"/>
              <a:t>, MUDr. PhDr. Miroslav Orel, Ph.D.</a:t>
            </a:r>
          </a:p>
          <a:p>
            <a:pPr algn="l"/>
            <a:r>
              <a:rPr lang="cs-CZ" dirty="0"/>
              <a:t>(seminář zabývající se vše-pronikajícím tématem psychosomatiky, tedy souvislostí, vztahů a vazeb tělesné, psychické, vztahové a přesahové roviny, vztahy emočního prožívání ke vzniku či zhoršení nemocí a chorob) </a:t>
            </a:r>
          </a:p>
          <a:p>
            <a:pPr algn="l"/>
            <a:r>
              <a:rPr lang="cs-CZ" dirty="0"/>
              <a:t>„</a:t>
            </a:r>
            <a:r>
              <a:rPr lang="cs-CZ" u="sng" dirty="0"/>
              <a:t>Inkluzivní vzdělávání aneb podpora dětí a žáků ohrožených školním neúspěchem.</a:t>
            </a:r>
            <a:endParaRPr lang="cs-CZ" dirty="0"/>
          </a:p>
          <a:p>
            <a:pPr algn="l"/>
            <a:r>
              <a:rPr lang="cs-CZ" u="sng" dirty="0"/>
              <a:t>Specializovaná kineziologie v praxi“</a:t>
            </a:r>
            <a:r>
              <a:rPr lang="cs-CZ" dirty="0"/>
              <a:t>– realizace 19. 9. 2019</a:t>
            </a:r>
          </a:p>
          <a:p>
            <a:pPr algn="l"/>
            <a:r>
              <a:rPr lang="cs-CZ" u="sng" dirty="0"/>
              <a:t>„Vědomí a nevědomí, intuice a empatie v profesi i běžném životě“ </a:t>
            </a:r>
            <a:r>
              <a:rPr lang="cs-CZ" dirty="0"/>
              <a:t>– realizace 3. 10. 2019, PaedDr. Mgr. Věra </a:t>
            </a:r>
            <a:r>
              <a:rPr lang="cs-CZ" dirty="0" err="1"/>
              <a:t>Facová</a:t>
            </a:r>
            <a:r>
              <a:rPr lang="cs-CZ" dirty="0"/>
              <a:t>, MUDr. PhDr. Miroslav Orel, Ph.D.</a:t>
            </a:r>
          </a:p>
          <a:p>
            <a:pPr algn="l"/>
            <a:r>
              <a:rPr lang="cs-CZ" dirty="0"/>
              <a:t>(seminář přináší vhled do vědomých a nevědomých motivů a činů v našem životě, ozřejmuje význam intuice a empatie v profesi pedagoga/úředníka a v běžném životě, zmíněno je také téma role snů a sugestibility + prožitkový workshop s výměnou zkušeností)</a:t>
            </a:r>
          </a:p>
          <a:p>
            <a:pPr algn="l"/>
            <a:r>
              <a:rPr lang="cs-CZ" u="sng" dirty="0"/>
              <a:t>„Kde jsem a kam směřuji ve svém životě“ </a:t>
            </a:r>
            <a:r>
              <a:rPr lang="cs-CZ" dirty="0"/>
              <a:t>– realizace 21. 11. 2019, PaedDr. Mgr. Věra </a:t>
            </a:r>
            <a:r>
              <a:rPr lang="cs-CZ" dirty="0" err="1"/>
              <a:t>Facová</a:t>
            </a:r>
            <a:r>
              <a:rPr lang="cs-CZ" dirty="0"/>
              <a:t>, MUDr. PhDr. Miroslav Orel, Ph.D.</a:t>
            </a:r>
          </a:p>
          <a:p>
            <a:pPr algn="l"/>
            <a:r>
              <a:rPr lang="cs-CZ" dirty="0"/>
              <a:t>(seminář se věnuje otázkám směřování v životě, etapám úspěchu a naplnění i náročným životním obdobím a krizím, smyslu a smysluplnosti života, náhražkovým a zástupným formám uspokojení + prožitkový workshop s výměnou zkušeností)</a:t>
            </a:r>
          </a:p>
          <a:p>
            <a:pPr algn="l"/>
            <a:endParaRPr lang="cs-CZ" b="1" dirty="0"/>
          </a:p>
          <a:p>
            <a:pPr algn="l"/>
            <a:r>
              <a:rPr lang="cs-CZ" b="1" dirty="0"/>
              <a:t>Další akce jsou naplánovány v termínech: </a:t>
            </a:r>
          </a:p>
          <a:p>
            <a:pPr algn="l"/>
            <a:endParaRPr lang="cs-CZ" dirty="0"/>
          </a:p>
          <a:p>
            <a:pPr algn="l"/>
            <a:r>
              <a:rPr lang="cs-CZ" b="1" dirty="0"/>
              <a:t>24.09.2020,</a:t>
            </a:r>
            <a:endParaRPr lang="cs-CZ" dirty="0"/>
          </a:p>
          <a:p>
            <a:pPr algn="l"/>
            <a:r>
              <a:rPr lang="cs-CZ" b="1" u="sng" dirty="0"/>
              <a:t>Životní spokojenost a její kořeny v životě pracovníka úřadu a pedagoga jako nositele inkluzivního vzdělávání</a:t>
            </a:r>
            <a:endParaRPr lang="cs-CZ" dirty="0"/>
          </a:p>
          <a:p>
            <a:pPr algn="l"/>
            <a:r>
              <a:rPr lang="cs-CZ" i="1" dirty="0"/>
              <a:t>MUDr. PhDr. Miroslav Orel, Ph.D.</a:t>
            </a:r>
            <a:endParaRPr lang="cs-CZ" dirty="0"/>
          </a:p>
          <a:p>
            <a:pPr algn="l"/>
            <a:r>
              <a:rPr lang="cs-CZ" i="1" dirty="0"/>
              <a:t>PaedDr. Mgr. Věra </a:t>
            </a:r>
            <a:r>
              <a:rPr lang="cs-CZ" i="1" dirty="0" err="1"/>
              <a:t>Facová</a:t>
            </a:r>
            <a:endParaRPr lang="cs-CZ" dirty="0"/>
          </a:p>
          <a:p>
            <a:pPr algn="l"/>
            <a:r>
              <a:rPr lang="cs-CZ" dirty="0"/>
              <a:t>Seminář pro pedagogy a pracovníky úřadů mapuje zdroje životní spokojenosti a vyváženosti osobního a pracovního života. Vychází z předpokladu, že určitá úroveň životní spokojenosti je jedním z bazálních předpokladů úspěšného plnění profesní role a je zároveň prevencí vyhoření. Součástí je diskuse a reakce lektorů na dotazy.</a:t>
            </a:r>
          </a:p>
          <a:p>
            <a:pPr algn="l"/>
            <a:endParaRPr lang="cs-CZ" dirty="0"/>
          </a:p>
          <a:p>
            <a:pPr algn="l"/>
            <a:r>
              <a:rPr lang="cs-CZ" b="1" dirty="0"/>
              <a:t>15.10.2020  </a:t>
            </a:r>
            <a:r>
              <a:rPr lang="cs-CZ" b="1" dirty="0" err="1"/>
              <a:t>Mgr.Rutová</a:t>
            </a:r>
            <a:r>
              <a:rPr lang="cs-CZ" b="1" dirty="0"/>
              <a:t> Miloslava-Poslankyně Parlamentu – téma se upřesňuje </a:t>
            </a:r>
            <a:r>
              <a:rPr lang="cs-CZ" dirty="0"/>
              <a:t> </a:t>
            </a:r>
          </a:p>
          <a:p>
            <a:pPr algn="l"/>
            <a:r>
              <a:rPr lang="cs-CZ" dirty="0"/>
              <a:t> </a:t>
            </a:r>
          </a:p>
          <a:p>
            <a:pPr algn="l"/>
            <a:r>
              <a:rPr lang="cs-CZ" b="1" dirty="0"/>
              <a:t>26.11.2020</a:t>
            </a:r>
            <a:endParaRPr lang="cs-CZ" dirty="0"/>
          </a:p>
          <a:p>
            <a:pPr algn="l"/>
            <a:r>
              <a:rPr lang="cs-CZ" b="1" u="sng" dirty="0"/>
              <a:t>Agrese a agresivita v rámci inkluze ve třídě a při jednání s lidmi na úřadě</a:t>
            </a:r>
            <a:endParaRPr lang="cs-CZ" dirty="0"/>
          </a:p>
          <a:p>
            <a:pPr algn="l"/>
            <a:r>
              <a:rPr lang="cs-CZ" i="1" dirty="0"/>
              <a:t>MUDr. PhDr. Miroslav Orel, Ph.D.</a:t>
            </a:r>
            <a:endParaRPr lang="cs-CZ" dirty="0"/>
          </a:p>
          <a:p>
            <a:pPr algn="l"/>
            <a:r>
              <a:rPr lang="cs-CZ" i="1" dirty="0"/>
              <a:t>PaedDr. Mgr. Věra </a:t>
            </a:r>
            <a:r>
              <a:rPr lang="cs-CZ" i="1" dirty="0" err="1"/>
              <a:t>Facová</a:t>
            </a:r>
            <a:endParaRPr lang="cs-CZ" dirty="0"/>
          </a:p>
          <a:p>
            <a:pPr algn="l"/>
            <a:r>
              <a:rPr lang="cs-CZ" dirty="0"/>
              <a:t>Seminář pro pedagogy a pracovníky úřadů ukazuje hlavní typy a formy agrese, se kterými se může u žáků, jejich rodičů klientů či kolegů setkat. Součástí je rámcové doporučení při jednání s agresivním jedincem, možnosti a limity práce s agresí v rámci soudobého školství a následná diskuse nad tématem a reakce lektorů na dotazy.</a:t>
            </a:r>
          </a:p>
          <a:p>
            <a:pPr algn="l"/>
            <a:endParaRPr lang="cs-CZ" dirty="0"/>
          </a:p>
          <a:p>
            <a:pPr algn="l"/>
            <a:r>
              <a:rPr lang="cs-CZ" b="1" dirty="0"/>
              <a:t>7.1.2021 - </a:t>
            </a:r>
            <a:r>
              <a:rPr lang="cs-CZ" b="1" dirty="0" err="1"/>
              <a:t>Dr.Facová</a:t>
            </a:r>
            <a:r>
              <a:rPr lang="cs-CZ" b="1" dirty="0"/>
              <a:t> a </a:t>
            </a:r>
            <a:r>
              <a:rPr lang="cs-CZ" b="1" dirty="0" err="1"/>
              <a:t>Dr.Orel</a:t>
            </a:r>
            <a:r>
              <a:rPr lang="cs-CZ" b="1" dirty="0"/>
              <a:t>  – téma se upřesňuje </a:t>
            </a:r>
            <a:r>
              <a:rPr lang="cs-CZ" dirty="0"/>
              <a:t> </a:t>
            </a:r>
          </a:p>
          <a:p>
            <a:pPr algn="l"/>
            <a:r>
              <a:rPr lang="cs-CZ" b="1" dirty="0"/>
              <a:t> </a:t>
            </a:r>
          </a:p>
          <a:p>
            <a:pPr algn="l"/>
            <a:r>
              <a:rPr lang="cs-CZ" b="1" dirty="0"/>
              <a:t>22.4.2021 - </a:t>
            </a:r>
            <a:r>
              <a:rPr lang="cs-CZ" b="1" dirty="0" err="1"/>
              <a:t>Dr.Facová</a:t>
            </a:r>
            <a:r>
              <a:rPr lang="cs-CZ" b="1" dirty="0"/>
              <a:t> a </a:t>
            </a:r>
            <a:r>
              <a:rPr lang="cs-CZ" b="1" dirty="0" err="1"/>
              <a:t>Dr.Orel</a:t>
            </a:r>
            <a:r>
              <a:rPr lang="cs-CZ" b="1" dirty="0"/>
              <a:t> – téma se upřesňuje </a:t>
            </a:r>
            <a:r>
              <a:rPr lang="cs-CZ" dirty="0"/>
              <a:t> </a:t>
            </a:r>
          </a:p>
          <a:p>
            <a:pPr algn="l"/>
            <a:r>
              <a:rPr lang="cs-CZ" dirty="0"/>
              <a:t> </a:t>
            </a:r>
          </a:p>
          <a:p>
            <a:pPr algn="l"/>
            <a:endParaRPr lang="cs-CZ" dirty="0"/>
          </a:p>
          <a:p>
            <a:pPr algn="l"/>
            <a:r>
              <a:rPr lang="cs-CZ" dirty="0"/>
              <a:t> </a:t>
            </a:r>
          </a:p>
          <a:p>
            <a:endParaRPr lang="cs-CZ" dirty="0"/>
          </a:p>
        </p:txBody>
      </p:sp>
      <p:sp>
        <p:nvSpPr>
          <p:cNvPr id="4" name="Zástupný symbol pro číslo snímku 3"/>
          <p:cNvSpPr>
            <a:spLocks noGrp="1"/>
          </p:cNvSpPr>
          <p:nvPr>
            <p:ph type="sldNum" sz="quarter" idx="10"/>
          </p:nvPr>
        </p:nvSpPr>
        <p:spPr/>
        <p:txBody>
          <a:bodyPr/>
          <a:lstStyle/>
          <a:p>
            <a:pPr>
              <a:defRPr/>
            </a:pPr>
            <a:fld id="{E4C34E9E-C66A-44F2-9C0B-B56E246DD771}" type="slidenum">
              <a:rPr lang="cs-CZ" altLang="cs-CZ" smtClean="0"/>
              <a:pPr>
                <a:defRPr/>
              </a:pPr>
              <a:t>18</a:t>
            </a:fld>
            <a:endParaRPr lang="cs-CZ" altLang="cs-CZ" dirty="0"/>
          </a:p>
        </p:txBody>
      </p:sp>
    </p:spTree>
    <p:extLst>
      <p:ext uri="{BB962C8B-B14F-4D97-AF65-F5344CB8AC3E}">
        <p14:creationId xmlns:p14="http://schemas.microsoft.com/office/powerpoint/2010/main" val="23267784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defTabSz="947958">
              <a:defRPr/>
            </a:pPr>
            <a:r>
              <a:rPr lang="cs-CZ" dirty="0"/>
              <a:t>Fotografie k osmé aktivitě spolupráce.  </a:t>
            </a:r>
          </a:p>
          <a:p>
            <a:endParaRPr lang="cs-CZ" dirty="0"/>
          </a:p>
        </p:txBody>
      </p:sp>
      <p:sp>
        <p:nvSpPr>
          <p:cNvPr id="4" name="Zástupný symbol pro číslo snímku 3"/>
          <p:cNvSpPr>
            <a:spLocks noGrp="1"/>
          </p:cNvSpPr>
          <p:nvPr>
            <p:ph type="sldNum" sz="quarter" idx="5"/>
          </p:nvPr>
        </p:nvSpPr>
        <p:spPr/>
        <p:txBody>
          <a:bodyPr/>
          <a:lstStyle/>
          <a:p>
            <a:pPr>
              <a:defRPr/>
            </a:pPr>
            <a:fld id="{E4C34E9E-C66A-44F2-9C0B-B56E246DD771}" type="slidenum">
              <a:rPr lang="cs-CZ" altLang="cs-CZ" smtClean="0"/>
              <a:pPr>
                <a:defRPr/>
              </a:pPr>
              <a:t>19</a:t>
            </a:fld>
            <a:endParaRPr lang="cs-CZ" altLang="cs-CZ" dirty="0"/>
          </a:p>
        </p:txBody>
      </p:sp>
    </p:spTree>
    <p:extLst>
      <p:ext uri="{BB962C8B-B14F-4D97-AF65-F5344CB8AC3E}">
        <p14:creationId xmlns:p14="http://schemas.microsoft.com/office/powerpoint/2010/main" val="11013078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lvl1pPr>
              <a:defRPr>
                <a:solidFill>
                  <a:schemeClr val="tx1"/>
                </a:solidFill>
                <a:latin typeface="Century Gothic" panose="020B0502020202020204" pitchFamily="34" charset="0"/>
              </a:defRPr>
            </a:lvl1pPr>
            <a:lvl2pPr marL="776799" indent="-297883">
              <a:defRPr>
                <a:solidFill>
                  <a:schemeClr val="tx1"/>
                </a:solidFill>
                <a:latin typeface="Century Gothic" panose="020B0502020202020204" pitchFamily="34" charset="0"/>
              </a:defRPr>
            </a:lvl2pPr>
            <a:lvl3pPr marL="1198114" indent="-236990">
              <a:defRPr>
                <a:solidFill>
                  <a:schemeClr val="tx1"/>
                </a:solidFill>
                <a:latin typeface="Century Gothic" panose="020B0502020202020204" pitchFamily="34" charset="0"/>
              </a:defRPr>
            </a:lvl3pPr>
            <a:lvl4pPr marL="1678676" indent="-236990">
              <a:defRPr>
                <a:solidFill>
                  <a:schemeClr val="tx1"/>
                </a:solidFill>
                <a:latin typeface="Century Gothic" panose="020B0502020202020204" pitchFamily="34" charset="0"/>
              </a:defRPr>
            </a:lvl4pPr>
            <a:lvl5pPr marL="2159239" indent="-236990">
              <a:defRPr>
                <a:solidFill>
                  <a:schemeClr val="tx1"/>
                </a:solidFill>
                <a:latin typeface="Century Gothic" panose="020B0502020202020204" pitchFamily="34" charset="0"/>
              </a:defRPr>
            </a:lvl5pPr>
            <a:lvl6pPr marL="2633218" indent="-236990" defTabSz="473979" eaLnBrk="0" fontAlgn="base" hangingPunct="0">
              <a:spcBef>
                <a:spcPct val="0"/>
              </a:spcBef>
              <a:spcAft>
                <a:spcPct val="0"/>
              </a:spcAft>
              <a:defRPr>
                <a:solidFill>
                  <a:schemeClr val="tx1"/>
                </a:solidFill>
                <a:latin typeface="Century Gothic" panose="020B0502020202020204" pitchFamily="34" charset="0"/>
              </a:defRPr>
            </a:lvl6pPr>
            <a:lvl7pPr marL="3107197" indent="-236990" defTabSz="473979" eaLnBrk="0" fontAlgn="base" hangingPunct="0">
              <a:spcBef>
                <a:spcPct val="0"/>
              </a:spcBef>
              <a:spcAft>
                <a:spcPct val="0"/>
              </a:spcAft>
              <a:defRPr>
                <a:solidFill>
                  <a:schemeClr val="tx1"/>
                </a:solidFill>
                <a:latin typeface="Century Gothic" panose="020B0502020202020204" pitchFamily="34" charset="0"/>
              </a:defRPr>
            </a:lvl7pPr>
            <a:lvl8pPr marL="3581176" indent="-236990" defTabSz="473979" eaLnBrk="0" fontAlgn="base" hangingPunct="0">
              <a:spcBef>
                <a:spcPct val="0"/>
              </a:spcBef>
              <a:spcAft>
                <a:spcPct val="0"/>
              </a:spcAft>
              <a:defRPr>
                <a:solidFill>
                  <a:schemeClr val="tx1"/>
                </a:solidFill>
                <a:latin typeface="Century Gothic" panose="020B0502020202020204" pitchFamily="34" charset="0"/>
              </a:defRPr>
            </a:lvl8pPr>
            <a:lvl9pPr marL="4055156" indent="-236990" defTabSz="473979"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970373F3-7F98-41C0-ACAB-E9951B9D8942}" type="slidenum">
              <a:rPr lang="cs-CZ" altLang="cs-CZ" smtClean="0">
                <a:latin typeface="Arial" panose="020B0604020202020204" pitchFamily="34" charset="0"/>
              </a:rPr>
              <a:pPr fontAlgn="base">
                <a:spcBef>
                  <a:spcPct val="0"/>
                </a:spcBef>
                <a:spcAft>
                  <a:spcPct val="0"/>
                </a:spcAft>
              </a:pPr>
              <a:t>2</a:t>
            </a:fld>
            <a:endParaRPr lang="cs-CZ" altLang="cs-CZ" dirty="0">
              <a:latin typeface="Arial" panose="020B0604020202020204" pitchFamily="34" charset="0"/>
            </a:endParaRPr>
          </a:p>
        </p:txBody>
      </p:sp>
      <p:sp>
        <p:nvSpPr>
          <p:cNvPr id="23555" name="Rectangle 2"/>
          <p:cNvSpPr>
            <a:spLocks noGrp="1" noRot="1" noChangeAspect="1" noChangeArrowheads="1" noTextEdit="1"/>
          </p:cNvSpPr>
          <p:nvPr>
            <p:ph type="sldImg"/>
          </p:nvPr>
        </p:nvSpPr>
        <p:spPr>
          <a:solidFill>
            <a:srgbClr val="FFFFFF"/>
          </a:solidFill>
          <a:ln/>
        </p:spPr>
      </p:sp>
      <p:sp>
        <p:nvSpPr>
          <p:cNvPr id="2355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lgn="l"/>
            <a:r>
              <a:rPr lang="cs-CZ" dirty="0"/>
              <a:t>MAS Podhostýnska, </a:t>
            </a:r>
            <a:r>
              <a:rPr lang="cs-CZ" dirty="0" err="1"/>
              <a:t>z.s</a:t>
            </a:r>
            <a:r>
              <a:rPr lang="cs-CZ" dirty="0"/>
              <a:t>. se stala v roce 2018 úspěšným příjemcem projektu financovaného z Operačního programu Výzkum, vývoj a vzdělávání. Projekt s názvem „Místní akční plán rozvoje vzdělávání na území ORP Bystřice pod Hostýnem" (dále MAPII) </a:t>
            </a:r>
            <a:br>
              <a:rPr lang="cs-CZ" dirty="0"/>
            </a:br>
            <a:r>
              <a:rPr lang="cs-CZ" dirty="0"/>
              <a:t>je podpořen 85 % z Evropského sociálního fondu a 15 % ze státního rozpočtu. Realizace projektu byla zahájena 1. července 2018 a ukončen bude 30. června 2022. Fyzickým výstupem MAPI je strategický dokument „Místní akční plán“, který je schvalován Řídícím výborem MAP. </a:t>
            </a:r>
          </a:p>
          <a:p>
            <a:pPr algn="l"/>
            <a:endParaRPr lang="cs-CZ" dirty="0"/>
          </a:p>
          <a:p>
            <a:pPr algn="l"/>
            <a:r>
              <a:rPr lang="cs-CZ" dirty="0"/>
              <a:t>Aby mělo vytvoření strategického dokumentu MAP svůj význam, je nutné definované projekty postupně s ohledem na dostupnost finančních zdrojů realizovat a také zajistit průběžnou aktualizaci dokumentu a tvorbu akčních plánů na další období. </a:t>
            </a:r>
          </a:p>
          <a:p>
            <a:pPr algn="l"/>
            <a:endParaRPr lang="cs-CZ" dirty="0"/>
          </a:p>
          <a:p>
            <a:pPr algn="l"/>
            <a:r>
              <a:rPr lang="cs-CZ" b="1" dirty="0"/>
              <a:t>Od září 2018 tak probíhá na území ORP Bystřice pod Hostýnem realizace konkrétních aktivit spolupráce základních </a:t>
            </a:r>
            <a:br>
              <a:rPr lang="cs-CZ" b="1" dirty="0"/>
            </a:br>
            <a:r>
              <a:rPr lang="cs-CZ" b="1" dirty="0"/>
              <a:t>a mateřských škol, knihoven, ZUŠ a neformálních organizací. </a:t>
            </a:r>
          </a:p>
          <a:p>
            <a:pPr algn="l"/>
            <a:endParaRPr lang="cs-CZ" dirty="0"/>
          </a:p>
          <a:p>
            <a:pPr algn="l"/>
            <a:r>
              <a:rPr lang="cs-CZ" dirty="0"/>
              <a:t>Součástí projektu je také dotační poradenství pro zapojené školy, zajištění profesního rozvoje pracovníků zapojených škol v oblasti čtenářské a matematické gramotnosti a polytechnického vzdělávání, vzdělávací akce na témata inkluze, pravidelná aktualizace dokumentu MAP, tvorba akčních ročních plánů, přenos informací o potřebách z území směrem k MŠMT pro konkrétní nastavení dotačních výzev (šablony a jiné), spolupráce s MŠMT ČR, s NIDV (Národní institut dalšího vzdělávání) Zlín, se zástupci KAP ZK (Krajský akční plán Zlínského kraje) apod.</a:t>
            </a:r>
          </a:p>
          <a:p>
            <a:pPr algn="l"/>
            <a:endParaRPr lang="cs-CZ" dirty="0"/>
          </a:p>
          <a:p>
            <a:pPr algn="l"/>
            <a:r>
              <a:rPr lang="cs-CZ" dirty="0"/>
              <a:t>Informace o projektu jsou k dispozici na webových stránkách: </a:t>
            </a:r>
          </a:p>
          <a:p>
            <a:pPr algn="l"/>
            <a:r>
              <a:rPr lang="cs-CZ" dirty="0"/>
              <a:t>https://www.mas-podhostynska.cz/</a:t>
            </a:r>
          </a:p>
          <a:p>
            <a:pPr algn="l"/>
            <a:endParaRPr lang="cs-CZ" dirty="0"/>
          </a:p>
          <a:p>
            <a:pPr algn="l"/>
            <a:r>
              <a:rPr lang="cs-CZ" dirty="0"/>
              <a:t>Dále jsou informace zveřejnovány na  facebookovém profilu s názvem:</a:t>
            </a:r>
          </a:p>
          <a:p>
            <a:pPr algn="l"/>
            <a:r>
              <a:rPr lang="cs-CZ" dirty="0"/>
              <a:t>Místní akční plán na území ORP Bystřice pod Hostýnem II</a:t>
            </a:r>
          </a:p>
          <a:p>
            <a:pPr algn="l"/>
            <a:endParaRPr lang="cs-CZ" dirty="0"/>
          </a:p>
          <a:p>
            <a:pPr algn="l"/>
            <a:endParaRPr lang="cs-CZ" dirty="0"/>
          </a:p>
          <a:p>
            <a:endParaRPr lang="cs-CZ" altLang="cs-CZ" sz="900"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l"/>
            <a:r>
              <a:rPr lang="cs-CZ" dirty="0"/>
              <a:t>Devátou aktivitou spolupráce je aktivita „</a:t>
            </a:r>
            <a:r>
              <a:rPr lang="cs-CZ" b="1" dirty="0"/>
              <a:t>Exkurze DĚTÍ A žáků  v oblasti rozvoje čtenářské gramotnosti“. </a:t>
            </a:r>
          </a:p>
          <a:p>
            <a:pPr algn="l"/>
            <a:endParaRPr lang="cs-CZ" b="1" dirty="0"/>
          </a:p>
          <a:p>
            <a:pPr algn="l"/>
            <a:r>
              <a:rPr lang="cs-CZ" dirty="0"/>
              <a:t>Exkurze dětí a žáků v oblasti rozvoje čtenářské gramotnosti  - Žáci základních a mateřských škol navštíví dané představení (divadlo apod.) Na základě představení je zpracován článek, recenze apod, který bude zveřejněn v tisku, nebo na facebookových stránkách projektu apod. Zpracovaný článek slouží jako publicita aktivit projektu. Malé děti zpracují grafický projekt, kdy se pokusí vyjádřit obsah představení jinou než psanou formou. </a:t>
            </a:r>
          </a:p>
          <a:p>
            <a:pPr algn="l"/>
            <a:endParaRPr lang="cs-CZ" dirty="0"/>
          </a:p>
          <a:p>
            <a:pPr algn="l"/>
            <a:r>
              <a:rPr lang="cs-CZ" b="1" dirty="0"/>
              <a:t>Doposud proběhlo 18 exkurzí v těchto termínech: </a:t>
            </a:r>
          </a:p>
          <a:p>
            <a:pPr algn="l"/>
            <a:r>
              <a:rPr lang="cs-CZ" dirty="0"/>
              <a:t>27.3. 2019 - MŠ Bělidla Bystřice p. Host. a MŠ Podhradní Lhota – divadlo Zlín - divadelní představení  Dobrodružství hastrmana Tatrmana“.</a:t>
            </a:r>
          </a:p>
          <a:p>
            <a:pPr algn="l"/>
            <a:r>
              <a:rPr lang="cs-CZ" dirty="0"/>
              <a:t>25.4. 2019 - MŠ Chvalčov a žáci z 1. a 2. třídy ZŠ Chvalčov - divadlo Zlín - divadelní představení „</a:t>
            </a:r>
            <a:r>
              <a:rPr lang="cs-CZ" dirty="0" err="1"/>
              <a:t>Jů</a:t>
            </a:r>
            <a:r>
              <a:rPr lang="cs-CZ" dirty="0"/>
              <a:t> a Hele“.</a:t>
            </a:r>
          </a:p>
          <a:p>
            <a:pPr algn="l"/>
            <a:r>
              <a:rPr lang="cs-CZ" dirty="0"/>
              <a:t>30.4. 2019 - ZŠ Rusava – divadlo Zlín - divadelní představení „Sněhová královna“.</a:t>
            </a:r>
          </a:p>
          <a:p>
            <a:pPr algn="l"/>
            <a:r>
              <a:rPr lang="cs-CZ" dirty="0"/>
              <a:t>21.5.2019 - MŠ Sokolská Bystřice p. Host. a MŠ Osíčko – divadlo Zlín - divadelní představení „Tučňáci na Arše“.</a:t>
            </a:r>
          </a:p>
          <a:p>
            <a:pPr algn="l"/>
            <a:r>
              <a:rPr lang="cs-CZ" dirty="0"/>
              <a:t>27.5. 2019 - ZŠ Rajnochovice – divadlo Zlín - divadelní představení „Povídky z jedné a z druhé kapsy“. </a:t>
            </a:r>
          </a:p>
          <a:p>
            <a:pPr algn="l"/>
            <a:r>
              <a:rPr lang="cs-CZ" dirty="0"/>
              <a:t>22.11.2019 - ZŠ TGM - divadlo Olomouc – „O líných strašidlech“.  </a:t>
            </a:r>
          </a:p>
          <a:p>
            <a:pPr algn="l"/>
            <a:r>
              <a:rPr lang="cs-CZ" dirty="0"/>
              <a:t>21.11.2019 - MŠ Sokolská – divadlo „Červená sukýnka, červená Karkulka“.</a:t>
            </a:r>
          </a:p>
          <a:p>
            <a:pPr algn="l"/>
            <a:r>
              <a:rPr lang="cs-CZ" dirty="0"/>
              <a:t>4.12.2019 - ZŠ TGM - divadlo Zlín – „Příhody včelích medvídků“. </a:t>
            </a:r>
          </a:p>
          <a:p>
            <a:pPr algn="l"/>
            <a:r>
              <a:rPr lang="cs-CZ" dirty="0"/>
              <a:t>8.1.2020 ZŠ Masarykova – divadlo Zlín - „Hrátky s čertem“.  </a:t>
            </a:r>
          </a:p>
          <a:p>
            <a:pPr algn="l"/>
            <a:r>
              <a:rPr lang="cs-CZ" dirty="0"/>
              <a:t>9.1.2020 ZŠ Masarykova – divadlo Zlín - „Hrátky s čertem“.</a:t>
            </a:r>
          </a:p>
          <a:p>
            <a:pPr algn="l"/>
            <a:r>
              <a:rPr lang="cs-CZ" dirty="0"/>
              <a:t>9.1.2020 ZŠ Slavkov – divadlo Zlín - „Hrátky s čertem“. </a:t>
            </a:r>
          </a:p>
          <a:p>
            <a:pPr algn="l"/>
            <a:r>
              <a:rPr lang="cs-CZ" dirty="0"/>
              <a:t>8.1.2020 ZŠ Masarykova – divadlo Zlín – „Hrátky s čertem“.</a:t>
            </a:r>
          </a:p>
          <a:p>
            <a:pPr algn="l"/>
            <a:r>
              <a:rPr lang="cs-CZ" dirty="0"/>
              <a:t>9.1.2020 ZŠ Masarykova – divadlo Zlín – „Hrátky s čertem“.</a:t>
            </a:r>
          </a:p>
          <a:p>
            <a:pPr algn="l"/>
            <a:r>
              <a:rPr lang="cs-CZ" dirty="0"/>
              <a:t>9.1.2020 ZŠ Slavkov – divadlo Zlín – „Hrátky s čertem“. </a:t>
            </a:r>
          </a:p>
          <a:p>
            <a:pPr algn="l"/>
            <a:r>
              <a:rPr lang="cs-CZ" dirty="0"/>
              <a:t>8.1.2020 ZŠ TGM </a:t>
            </a:r>
            <a:r>
              <a:rPr lang="cs-CZ" dirty="0" err="1"/>
              <a:t>BpH</a:t>
            </a:r>
            <a:r>
              <a:rPr lang="cs-CZ" dirty="0"/>
              <a:t> – divadlo Zlín. </a:t>
            </a:r>
          </a:p>
          <a:p>
            <a:pPr algn="l"/>
            <a:r>
              <a:rPr lang="cs-CZ" dirty="0"/>
              <a:t>9.1.2020 ZŠ TGM – divadlo Zlín.</a:t>
            </a:r>
          </a:p>
          <a:p>
            <a:pPr algn="l"/>
            <a:r>
              <a:rPr lang="cs-CZ" dirty="0"/>
              <a:t>9.1.2020 ZŠ Slavkov pod Hostýnem - divadlo Zlín.</a:t>
            </a:r>
          </a:p>
          <a:p>
            <a:pPr algn="l"/>
            <a:r>
              <a:rPr lang="cs-CZ" dirty="0"/>
              <a:t>6.2.2020  MŠ Rusava - divadlo přímo ve školce – „Červená Karkulka, červená sukýnka“. </a:t>
            </a:r>
          </a:p>
          <a:p>
            <a:endParaRPr lang="cs-CZ" dirty="0"/>
          </a:p>
        </p:txBody>
      </p:sp>
      <p:sp>
        <p:nvSpPr>
          <p:cNvPr id="4" name="Zástupný symbol pro číslo snímku 3"/>
          <p:cNvSpPr>
            <a:spLocks noGrp="1"/>
          </p:cNvSpPr>
          <p:nvPr>
            <p:ph type="sldNum" sz="quarter" idx="10"/>
          </p:nvPr>
        </p:nvSpPr>
        <p:spPr/>
        <p:txBody>
          <a:bodyPr/>
          <a:lstStyle/>
          <a:p>
            <a:pPr>
              <a:defRPr/>
            </a:pPr>
            <a:fld id="{E4C34E9E-C66A-44F2-9C0B-B56E246DD771}" type="slidenum">
              <a:rPr lang="cs-CZ" altLang="cs-CZ" smtClean="0"/>
              <a:pPr>
                <a:defRPr/>
              </a:pPr>
              <a:t>20</a:t>
            </a:fld>
            <a:endParaRPr lang="cs-CZ" altLang="cs-CZ" dirty="0"/>
          </a:p>
        </p:txBody>
      </p:sp>
    </p:spTree>
    <p:extLst>
      <p:ext uri="{BB962C8B-B14F-4D97-AF65-F5344CB8AC3E}">
        <p14:creationId xmlns:p14="http://schemas.microsoft.com/office/powerpoint/2010/main" val="14653770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defTabSz="947958">
              <a:defRPr/>
            </a:pPr>
            <a:r>
              <a:rPr lang="cs-CZ" dirty="0"/>
              <a:t>Fotografie k deváté aktivitě spolupráce.  </a:t>
            </a:r>
          </a:p>
          <a:p>
            <a:endParaRPr lang="cs-CZ" dirty="0"/>
          </a:p>
        </p:txBody>
      </p:sp>
      <p:sp>
        <p:nvSpPr>
          <p:cNvPr id="4" name="Zástupný symbol pro číslo snímku 3"/>
          <p:cNvSpPr>
            <a:spLocks noGrp="1"/>
          </p:cNvSpPr>
          <p:nvPr>
            <p:ph type="sldNum" sz="quarter" idx="5"/>
          </p:nvPr>
        </p:nvSpPr>
        <p:spPr/>
        <p:txBody>
          <a:bodyPr/>
          <a:lstStyle/>
          <a:p>
            <a:pPr>
              <a:defRPr/>
            </a:pPr>
            <a:fld id="{E4C34E9E-C66A-44F2-9C0B-B56E246DD771}" type="slidenum">
              <a:rPr lang="cs-CZ" altLang="cs-CZ" smtClean="0"/>
              <a:pPr>
                <a:defRPr/>
              </a:pPr>
              <a:t>21</a:t>
            </a:fld>
            <a:endParaRPr lang="cs-CZ" altLang="cs-CZ" dirty="0"/>
          </a:p>
        </p:txBody>
      </p:sp>
    </p:spTree>
    <p:extLst>
      <p:ext uri="{BB962C8B-B14F-4D97-AF65-F5344CB8AC3E}">
        <p14:creationId xmlns:p14="http://schemas.microsoft.com/office/powerpoint/2010/main" val="2507305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l"/>
            <a:r>
              <a:rPr lang="cs-CZ" dirty="0"/>
              <a:t>Desátou aktivitou spolupráce je aktivita </a:t>
            </a:r>
            <a:r>
              <a:rPr lang="cs-CZ" b="1" dirty="0"/>
              <a:t>„Kabinety ředitelů škol“.</a:t>
            </a:r>
          </a:p>
          <a:p>
            <a:pPr algn="l"/>
            <a:endParaRPr lang="cs-CZ" dirty="0"/>
          </a:p>
          <a:p>
            <a:pPr algn="l"/>
            <a:r>
              <a:rPr lang="cs-CZ" dirty="0"/>
              <a:t>První kabinet proběhl dne 3.10.2019 - pozvání přijal Mgr. Josefa Slovák, týmový manažer projektu SYPO KA 04 Kabinety. Záměrem setkání bylo přítomné pedagogy seznámit s existencí krajských kabinetů a prezentovat jejich činnost a poslání. Pan Mgr. Slovák přítomným ředitelům a pedagogům vysvětlil smysl, pojetí a funkci vzniklých kabinetů a jejich přínos pro zapojené školy. </a:t>
            </a:r>
          </a:p>
          <a:p>
            <a:pPr algn="l"/>
            <a:r>
              <a:rPr lang="cs-CZ" dirty="0"/>
              <a:t>Výborné vyznění prezentace bylo umocněno i vystoupením samotných dvou členek kabinetů, kde každá za sebe sdílela své stanovisko a zkušenosti v s projektem SYPO. Členka kabinetu matematiky Mgr. Jitka </a:t>
            </a:r>
            <a:r>
              <a:rPr lang="cs-CZ" dirty="0" err="1"/>
              <a:t>Vašalovská</a:t>
            </a:r>
            <a:r>
              <a:rPr lang="cs-CZ" dirty="0"/>
              <a:t> je navíc v ORP Bystřice pod Hostýnem velmi oblíbenou učitelkou, zástupkyní školy a uznávanou odbornicí. Sama pronesla toto resumé:</a:t>
            </a:r>
          </a:p>
          <a:p>
            <a:pPr algn="l"/>
            <a:r>
              <a:rPr lang="cs-CZ" dirty="0"/>
              <a:t>„Na začátku jsme naráželi na malou motivovanost škol vzájemně spolupracovat a sdílet mezi sebou zkušenosti, a to právě v kontextu toho, že školy si často více konkurovaly, než spolupracovaly. Právě projekt SYPO vytvořil podmínky pro to, aby se mohla tato skutečnost měnit a školy spolu začínají čím dál tím více spolupracovat. To je například jeden z dopadů krajských kabinetů, kdy jsou skrze projekt SYPO vytvářeny podmínky pro to, aby ředitelé a učitelé jednotlivých škol spolu mohli diskutovat o kvalitě vzdělávání a o jeho hodnotě pro společnost.“</a:t>
            </a:r>
          </a:p>
          <a:p>
            <a:pPr algn="l"/>
            <a:r>
              <a:rPr lang="cs-CZ" dirty="0"/>
              <a:t>Pan Mgr. Josef Slovák řekl několik informací i k „Síťování škol“. Představil implementační ambice projektu a zdůraznil význam partnerství sítí, protože se léta hovoří o tom, že školy společně nijak navzájem systémově nekomunikují. </a:t>
            </a:r>
          </a:p>
          <a:p>
            <a:pPr algn="l"/>
            <a:endParaRPr lang="cs-CZ" dirty="0"/>
          </a:p>
          <a:p>
            <a:pPr algn="l"/>
            <a:r>
              <a:rPr lang="cs-CZ" dirty="0"/>
              <a:t>Další jednání  mělo proběhnout ve dnech 2 – 3.4. 2020 formou „výjezdního  zasedání“. Jednání se neuskutečnilo z důvodu nouzového stavu.</a:t>
            </a:r>
          </a:p>
          <a:p>
            <a:pPr algn="l"/>
            <a:r>
              <a:rPr lang="cs-CZ" dirty="0"/>
              <a:t> </a:t>
            </a:r>
          </a:p>
          <a:p>
            <a:pPr algn="l"/>
            <a:r>
              <a:rPr lang="cs-CZ" dirty="0"/>
              <a:t>V současné chvíli je setkání naplánováno na 15.10.2020. Součástí bude projednání aktivit spolupráce a vzdělávací akce zaměřená na ředitele škol. </a:t>
            </a:r>
          </a:p>
          <a:p>
            <a:endParaRPr lang="cs-CZ" dirty="0"/>
          </a:p>
        </p:txBody>
      </p:sp>
      <p:sp>
        <p:nvSpPr>
          <p:cNvPr id="4" name="Zástupný symbol pro číslo snímku 3"/>
          <p:cNvSpPr>
            <a:spLocks noGrp="1"/>
          </p:cNvSpPr>
          <p:nvPr>
            <p:ph type="sldNum" sz="quarter" idx="10"/>
          </p:nvPr>
        </p:nvSpPr>
        <p:spPr/>
        <p:txBody>
          <a:bodyPr/>
          <a:lstStyle/>
          <a:p>
            <a:pPr>
              <a:defRPr/>
            </a:pPr>
            <a:fld id="{E4C34E9E-C66A-44F2-9C0B-B56E246DD771}" type="slidenum">
              <a:rPr lang="cs-CZ" altLang="cs-CZ" smtClean="0"/>
              <a:pPr>
                <a:defRPr/>
              </a:pPr>
              <a:t>22</a:t>
            </a:fld>
            <a:endParaRPr lang="cs-CZ" altLang="cs-CZ" dirty="0"/>
          </a:p>
        </p:txBody>
      </p:sp>
    </p:spTree>
    <p:extLst>
      <p:ext uri="{BB962C8B-B14F-4D97-AF65-F5344CB8AC3E}">
        <p14:creationId xmlns:p14="http://schemas.microsoft.com/office/powerpoint/2010/main" val="2370309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defTabSz="947958">
              <a:defRPr/>
            </a:pPr>
            <a:r>
              <a:rPr lang="cs-CZ" dirty="0"/>
              <a:t>Fotografie k desáté aktivitě spolupráce.  </a:t>
            </a:r>
          </a:p>
          <a:p>
            <a:endParaRPr lang="cs-CZ" dirty="0"/>
          </a:p>
        </p:txBody>
      </p:sp>
      <p:sp>
        <p:nvSpPr>
          <p:cNvPr id="4" name="Zástupný symbol pro číslo snímku 3"/>
          <p:cNvSpPr>
            <a:spLocks noGrp="1"/>
          </p:cNvSpPr>
          <p:nvPr>
            <p:ph type="sldNum" sz="quarter" idx="5"/>
          </p:nvPr>
        </p:nvSpPr>
        <p:spPr/>
        <p:txBody>
          <a:bodyPr/>
          <a:lstStyle/>
          <a:p>
            <a:pPr>
              <a:defRPr/>
            </a:pPr>
            <a:fld id="{E4C34E9E-C66A-44F2-9C0B-B56E246DD771}" type="slidenum">
              <a:rPr lang="cs-CZ" altLang="cs-CZ" smtClean="0"/>
              <a:pPr>
                <a:defRPr/>
              </a:pPr>
              <a:t>23</a:t>
            </a:fld>
            <a:endParaRPr lang="cs-CZ" altLang="cs-CZ" dirty="0"/>
          </a:p>
        </p:txBody>
      </p:sp>
    </p:spTree>
    <p:extLst>
      <p:ext uri="{BB962C8B-B14F-4D97-AF65-F5344CB8AC3E}">
        <p14:creationId xmlns:p14="http://schemas.microsoft.com/office/powerpoint/2010/main" val="3731318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Dotační poradenství je významnou  a vítanou aktivitou v regionu. </a:t>
            </a:r>
          </a:p>
        </p:txBody>
      </p:sp>
      <p:sp>
        <p:nvSpPr>
          <p:cNvPr id="4" name="Zástupný symbol pro číslo snímku 3"/>
          <p:cNvSpPr>
            <a:spLocks noGrp="1"/>
          </p:cNvSpPr>
          <p:nvPr>
            <p:ph type="sldNum" sz="quarter" idx="10"/>
          </p:nvPr>
        </p:nvSpPr>
        <p:spPr/>
        <p:txBody>
          <a:bodyPr/>
          <a:lstStyle/>
          <a:p>
            <a:pPr>
              <a:defRPr/>
            </a:pPr>
            <a:fld id="{E4C34E9E-C66A-44F2-9C0B-B56E246DD771}" type="slidenum">
              <a:rPr lang="cs-CZ" altLang="cs-CZ" smtClean="0"/>
              <a:pPr>
                <a:defRPr/>
              </a:pPr>
              <a:t>24</a:t>
            </a:fld>
            <a:endParaRPr lang="cs-CZ" altLang="cs-CZ" dirty="0"/>
          </a:p>
        </p:txBody>
      </p:sp>
    </p:spTree>
    <p:extLst>
      <p:ext uri="{BB962C8B-B14F-4D97-AF65-F5344CB8AC3E}">
        <p14:creationId xmlns:p14="http://schemas.microsoft.com/office/powerpoint/2010/main" val="3359215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defTabSz="947958">
              <a:defRPr/>
            </a:pPr>
            <a:r>
              <a:rPr lang="cs-CZ" dirty="0"/>
              <a:t>Fotografie k dotačnímu managementu – Dotační listy pro školy a pro obce.</a:t>
            </a:r>
            <a:endParaRPr lang="cs-CZ" b="1" dirty="0"/>
          </a:p>
          <a:p>
            <a:endParaRPr lang="cs-CZ" dirty="0"/>
          </a:p>
        </p:txBody>
      </p:sp>
      <p:sp>
        <p:nvSpPr>
          <p:cNvPr id="4" name="Zástupný symbol pro číslo snímku 3"/>
          <p:cNvSpPr>
            <a:spLocks noGrp="1"/>
          </p:cNvSpPr>
          <p:nvPr>
            <p:ph type="sldNum" sz="quarter" idx="5"/>
          </p:nvPr>
        </p:nvSpPr>
        <p:spPr/>
        <p:txBody>
          <a:bodyPr/>
          <a:lstStyle/>
          <a:p>
            <a:pPr>
              <a:defRPr/>
            </a:pPr>
            <a:fld id="{E4C34E9E-C66A-44F2-9C0B-B56E246DD771}" type="slidenum">
              <a:rPr lang="cs-CZ" altLang="cs-CZ" smtClean="0"/>
              <a:pPr>
                <a:defRPr/>
              </a:pPr>
              <a:t>25</a:t>
            </a:fld>
            <a:endParaRPr lang="cs-CZ" altLang="cs-CZ" dirty="0"/>
          </a:p>
        </p:txBody>
      </p:sp>
    </p:spTree>
    <p:extLst>
      <p:ext uri="{BB962C8B-B14F-4D97-AF65-F5344CB8AC3E}">
        <p14:creationId xmlns:p14="http://schemas.microsoft.com/office/powerpoint/2010/main" val="23360727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lvl1pPr>
              <a:defRPr>
                <a:solidFill>
                  <a:schemeClr val="tx1"/>
                </a:solidFill>
                <a:latin typeface="Century Gothic" panose="020B0502020202020204" pitchFamily="34" charset="0"/>
              </a:defRPr>
            </a:lvl1pPr>
            <a:lvl2pPr marL="776799" indent="-297883">
              <a:defRPr>
                <a:solidFill>
                  <a:schemeClr val="tx1"/>
                </a:solidFill>
                <a:latin typeface="Century Gothic" panose="020B0502020202020204" pitchFamily="34" charset="0"/>
              </a:defRPr>
            </a:lvl2pPr>
            <a:lvl3pPr marL="1198114" indent="-236990">
              <a:defRPr>
                <a:solidFill>
                  <a:schemeClr val="tx1"/>
                </a:solidFill>
                <a:latin typeface="Century Gothic" panose="020B0502020202020204" pitchFamily="34" charset="0"/>
              </a:defRPr>
            </a:lvl3pPr>
            <a:lvl4pPr marL="1678676" indent="-236990">
              <a:defRPr>
                <a:solidFill>
                  <a:schemeClr val="tx1"/>
                </a:solidFill>
                <a:latin typeface="Century Gothic" panose="020B0502020202020204" pitchFamily="34" charset="0"/>
              </a:defRPr>
            </a:lvl4pPr>
            <a:lvl5pPr marL="2159239" indent="-236990">
              <a:defRPr>
                <a:solidFill>
                  <a:schemeClr val="tx1"/>
                </a:solidFill>
                <a:latin typeface="Century Gothic" panose="020B0502020202020204" pitchFamily="34" charset="0"/>
              </a:defRPr>
            </a:lvl5pPr>
            <a:lvl6pPr marL="2633218" indent="-236990" defTabSz="473979" eaLnBrk="0" fontAlgn="base" hangingPunct="0">
              <a:spcBef>
                <a:spcPct val="0"/>
              </a:spcBef>
              <a:spcAft>
                <a:spcPct val="0"/>
              </a:spcAft>
              <a:defRPr>
                <a:solidFill>
                  <a:schemeClr val="tx1"/>
                </a:solidFill>
                <a:latin typeface="Century Gothic" panose="020B0502020202020204" pitchFamily="34" charset="0"/>
              </a:defRPr>
            </a:lvl6pPr>
            <a:lvl7pPr marL="3107197" indent="-236990" defTabSz="473979" eaLnBrk="0" fontAlgn="base" hangingPunct="0">
              <a:spcBef>
                <a:spcPct val="0"/>
              </a:spcBef>
              <a:spcAft>
                <a:spcPct val="0"/>
              </a:spcAft>
              <a:defRPr>
                <a:solidFill>
                  <a:schemeClr val="tx1"/>
                </a:solidFill>
                <a:latin typeface="Century Gothic" panose="020B0502020202020204" pitchFamily="34" charset="0"/>
              </a:defRPr>
            </a:lvl7pPr>
            <a:lvl8pPr marL="3581176" indent="-236990" defTabSz="473979" eaLnBrk="0" fontAlgn="base" hangingPunct="0">
              <a:spcBef>
                <a:spcPct val="0"/>
              </a:spcBef>
              <a:spcAft>
                <a:spcPct val="0"/>
              </a:spcAft>
              <a:defRPr>
                <a:solidFill>
                  <a:schemeClr val="tx1"/>
                </a:solidFill>
                <a:latin typeface="Century Gothic" panose="020B0502020202020204" pitchFamily="34" charset="0"/>
              </a:defRPr>
            </a:lvl8pPr>
            <a:lvl9pPr marL="4055156" indent="-236990" defTabSz="473979"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90339A97-D08C-4A3D-AE44-5C2D85DEACA8}" type="slidenum">
              <a:rPr lang="cs-CZ" altLang="cs-CZ" smtClean="0">
                <a:latin typeface="Arial" panose="020B0604020202020204" pitchFamily="34" charset="0"/>
              </a:rPr>
              <a:pPr fontAlgn="base">
                <a:spcBef>
                  <a:spcPct val="0"/>
                </a:spcBef>
                <a:spcAft>
                  <a:spcPct val="0"/>
                </a:spcAft>
              </a:pPr>
              <a:t>26</a:t>
            </a:fld>
            <a:endParaRPr lang="cs-CZ" altLang="cs-CZ" dirty="0">
              <a:latin typeface="Arial" panose="020B0604020202020204" pitchFamily="34" charset="0"/>
            </a:endParaRPr>
          </a:p>
        </p:txBody>
      </p:sp>
      <p:sp>
        <p:nvSpPr>
          <p:cNvPr id="66563" name="Rectangle 2"/>
          <p:cNvSpPr>
            <a:spLocks noGrp="1" noRot="1" noChangeAspect="1" noChangeArrowheads="1" noTextEdit="1"/>
          </p:cNvSpPr>
          <p:nvPr>
            <p:ph type="sldImg"/>
          </p:nvPr>
        </p:nvSpPr>
        <p:spPr>
          <a:solidFill>
            <a:srgbClr val="FFFFFF"/>
          </a:solidFill>
          <a:ln/>
        </p:spPr>
      </p:sp>
      <p:sp>
        <p:nvSpPr>
          <p:cNvPr id="6656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lnSpc>
                <a:spcPct val="90000"/>
              </a:lnSpc>
            </a:pPr>
            <a:r>
              <a:rPr lang="cs-CZ" altLang="cs-CZ" dirty="0"/>
              <a:t>RK</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l"/>
            <a:r>
              <a:rPr lang="cs-CZ" dirty="0"/>
              <a:t>První aktivitou spolupráce je </a:t>
            </a:r>
            <a:r>
              <a:rPr lang="cs-CZ" b="1" dirty="0"/>
              <a:t>„Spolupráce škol v oblasti polytechnického vzdělávání“ </a:t>
            </a:r>
            <a:r>
              <a:rPr lang="cs-CZ" dirty="0"/>
              <a:t>– ve školách probíhají </a:t>
            </a:r>
            <a:br>
              <a:rPr lang="cs-CZ" dirty="0"/>
            </a:br>
            <a:r>
              <a:rPr lang="cs-CZ" dirty="0"/>
              <a:t>tzv.  Projektové dny, a to prostřednictvím spolupráce s Malou technickou univerzitou. Hlavním cílem je přiblížit dětem a žákům interaktivně a prakticky fungování některých profesí a technických jevů. </a:t>
            </a:r>
          </a:p>
          <a:p>
            <a:pPr algn="l"/>
            <a:r>
              <a:rPr lang="cs-CZ" dirty="0"/>
              <a:t>Lekce jsou připraveny nejen s pedagogy a psychologem, ale také s architektem či projektanty. Děti a žáci jsou přímými účastníky lekcí typu: “Malý plynárník“, „Malý projektant“, „Malý stavitel“ atd…Projekt vznikl na základě laviny otázek dětí. Např.: „Jak postavit dům?“, Proč nespadne most?“, „Jak vztyčit vysokou věž?“, „Kam teče voda, když …?“ Po každém setkání děti a žáci dostanou diplom. V případě zvládnutí Malé technické univerzity čeká děti při posledním setkání udělení titulu MISTR STAVITEL. Malá technická univerzita není žádným způsobem provázána s firmami, je nezávislá, má akreditaci MŠMT a vlastní pečeťˇ kvality. Školám jsou dále z prostředků projektu pořizovány stavebnice „Duplo lego“. </a:t>
            </a:r>
          </a:p>
          <a:p>
            <a:pPr algn="l"/>
            <a:endParaRPr lang="cs-CZ" b="1" dirty="0"/>
          </a:p>
          <a:p>
            <a:pPr algn="l"/>
            <a:r>
              <a:rPr lang="cs-CZ" b="1" dirty="0"/>
              <a:t>Doposud proběhlo cca 40 lekcí v těchto termínech: </a:t>
            </a:r>
            <a:endParaRPr lang="cs-CZ" dirty="0"/>
          </a:p>
          <a:p>
            <a:pPr lvl="0" algn="l" fontAlgn="base"/>
            <a:r>
              <a:rPr lang="cs-CZ" dirty="0"/>
              <a:t>Dne 13.11.2018 proběhla vzdělávací lekce pod názvem, Hrajeme si na stavitele mostů“ v MŠ Podhradní Lhota, MŠ Sokolská Bystřice p. Host. a MŠ </a:t>
            </a:r>
            <a:r>
              <a:rPr lang="cs-CZ" dirty="0" err="1"/>
              <a:t>Rychlov</a:t>
            </a:r>
            <a:r>
              <a:rPr lang="cs-CZ" dirty="0"/>
              <a:t>.</a:t>
            </a:r>
          </a:p>
          <a:p>
            <a:pPr lvl="0" algn="l" fontAlgn="base"/>
            <a:r>
              <a:rPr lang="cs-CZ" dirty="0"/>
              <a:t>Hrajeme si na stavitele města“ proběhla dne 19.3. 2019 v MŠ Sokolská Bystřice p. Host. a MŠ Podhradní Lhota.</a:t>
            </a:r>
          </a:p>
          <a:p>
            <a:pPr lvl="0" algn="l" fontAlgn="base"/>
            <a:r>
              <a:rPr lang="cs-CZ" dirty="0"/>
              <a:t>Lekce, Hrajeme si na stavitele mostů“ proběhla dále dne 21.3. 2019 v MŠ Loukov a ZŠ Loukov, dne 26.3. 2019 v MŠ Bělidla Bystřice p. Host. a MŠ Palackého Bystřice p. Host, dne 2.4. 2019 v MŠ Chvalčov a ZŠ Chvalčov, dne 9.4. 2019 v MŠ Slavkov p. Host. a ZŠ Slavkov p. Host, dne 11.4. 2019 v MŠ Osíčko a ZŠ Rajnochovice, dne 16.4. 2019 v MŠ Vítonice a ZŠ Vítonice, dne 23.4. 2019 v prvních třídách ZŠ T.G.M. Bystřice p. Host., dne 30.4. 2019 v MŠ Radost Bystřice p. Host., dne 7.5. 2019 v MŠ Rusava.</a:t>
            </a:r>
          </a:p>
          <a:p>
            <a:pPr lvl="0" algn="l" fontAlgn="base"/>
            <a:r>
              <a:rPr lang="cs-CZ" dirty="0"/>
              <a:t>Lekce, Hrajeme si na stavitele města“ proběhla dále dne 2.5. 2019 ve druhých třídách ZŠ T.G.M. </a:t>
            </a:r>
          </a:p>
          <a:p>
            <a:pPr algn="l"/>
            <a:r>
              <a:rPr lang="cs-CZ" dirty="0"/>
              <a:t>Bystřice p. Host., dne 7.5.2019 v ZŠ Rusava, dne 9.5.2019 v MŠ </a:t>
            </a:r>
            <a:r>
              <a:rPr lang="cs-CZ" dirty="0" err="1"/>
              <a:t>Rychlov</a:t>
            </a:r>
            <a:r>
              <a:rPr lang="cs-CZ" dirty="0"/>
              <a:t> a MŠ Bělidla Bystřice p. Host. </a:t>
            </a:r>
          </a:p>
          <a:p>
            <a:pPr lvl="0" algn="l" fontAlgn="base"/>
            <a:r>
              <a:rPr lang="cs-CZ" dirty="0"/>
              <a:t>14.10.2019 proběhla MTU  STAVITELÉ VĚŠÍ 1 třídy ZŠ TGM (2 lekce)</a:t>
            </a:r>
          </a:p>
          <a:p>
            <a:pPr lvl="0" algn="l" fontAlgn="base"/>
            <a:r>
              <a:rPr lang="cs-CZ" dirty="0"/>
              <a:t>15.10.2019 další 2 lekce HRAJEME SI NA STAVITELE MĚSTA  (ZŠ TGM)</a:t>
            </a:r>
          </a:p>
          <a:p>
            <a:pPr lvl="0" algn="l" fontAlgn="base"/>
            <a:r>
              <a:rPr lang="cs-CZ" dirty="0"/>
              <a:t>26.10.2019 2 lekce MŠ BĚLIDAL, MŠ PALACKÉHO  HRAJEME SI NA STAVITELE MĚSTA  </a:t>
            </a:r>
          </a:p>
          <a:p>
            <a:pPr lvl="0" algn="l" fontAlgn="base"/>
            <a:r>
              <a:rPr lang="cs-CZ" dirty="0"/>
              <a:t>8.11.2019 2 lekce MŠ SLAVKOV A ZŠ SLAVKOV.(1-3 TŘÍDA)</a:t>
            </a:r>
          </a:p>
          <a:p>
            <a:pPr lvl="0" algn="l" fontAlgn="base"/>
            <a:r>
              <a:rPr lang="cs-CZ" dirty="0"/>
              <a:t>14.11.2019 proběhne Hrajeme si na architekty ZŠ Bratrství  1 třídy  </a:t>
            </a:r>
          </a:p>
          <a:p>
            <a:pPr lvl="0" algn="l" fontAlgn="base"/>
            <a:r>
              <a:rPr lang="cs-CZ" dirty="0"/>
              <a:t>15.1.2019 HRAJEME SI NA STAVITELE MĚSTA  ZŠ Bratrství 2 třídy</a:t>
            </a:r>
          </a:p>
          <a:p>
            <a:pPr lvl="0" algn="l" fontAlgn="base"/>
            <a:r>
              <a:rPr lang="cs-CZ" dirty="0"/>
              <a:t>18.11.2019 STAVITELÉ VĚŠÍ MŠ RYCHLOV  A MŠ SOKOLSKÁ</a:t>
            </a:r>
          </a:p>
          <a:p>
            <a:pPr lvl="0" algn="l" fontAlgn="base"/>
            <a:r>
              <a:rPr lang="cs-CZ" dirty="0"/>
              <a:t>20.11.2019  STAVITELÉ VĚŠÍ MŠ Podhradní Lhota A MŠ Osíčko </a:t>
            </a:r>
          </a:p>
          <a:p>
            <a:pPr lvl="0" algn="l" fontAlgn="base"/>
            <a:r>
              <a:rPr lang="cs-CZ" dirty="0"/>
              <a:t>10.2.2020 - MŠ Bělidla Bystřice pod Hostýnem, lekce ,,Stavitel věží"</a:t>
            </a:r>
          </a:p>
          <a:p>
            <a:pPr lvl="0" algn="l" fontAlgn="base"/>
            <a:r>
              <a:rPr lang="cs-CZ" dirty="0"/>
              <a:t>11.2.2020 ze ZŠ TGM (3.tídy) - lekce ,,Malý architekt„</a:t>
            </a:r>
          </a:p>
          <a:p>
            <a:pPr lvl="0" algn="l" fontAlgn="base"/>
            <a:r>
              <a:rPr lang="cs-CZ" dirty="0"/>
              <a:t>10.2.2020 MŠ Palackého Bystřice p. Host. lekce ,,Stavitel věží"</a:t>
            </a:r>
          </a:p>
          <a:p>
            <a:pPr lvl="0" algn="l" fontAlgn="base"/>
            <a:r>
              <a:rPr lang="cs-CZ" dirty="0"/>
              <a:t>14.2.2020 - lekce MŠ Loukov ,Stavitel města„</a:t>
            </a:r>
          </a:p>
          <a:p>
            <a:pPr algn="l"/>
            <a:r>
              <a:rPr lang="cs-CZ" dirty="0"/>
              <a:t>4.2.2020 ze ZŠ Loukov (1.-3.třída) - lekce ,,Stavitel města</a:t>
            </a:r>
          </a:p>
        </p:txBody>
      </p:sp>
      <p:sp>
        <p:nvSpPr>
          <p:cNvPr id="4" name="Zástupný symbol pro číslo snímku 3"/>
          <p:cNvSpPr>
            <a:spLocks noGrp="1"/>
          </p:cNvSpPr>
          <p:nvPr>
            <p:ph type="sldNum" sz="quarter" idx="5"/>
          </p:nvPr>
        </p:nvSpPr>
        <p:spPr/>
        <p:txBody>
          <a:bodyPr/>
          <a:lstStyle/>
          <a:p>
            <a:pPr>
              <a:defRPr/>
            </a:pPr>
            <a:fld id="{E4C34E9E-C66A-44F2-9C0B-B56E246DD771}" type="slidenum">
              <a:rPr lang="cs-CZ" altLang="cs-CZ" smtClean="0"/>
              <a:pPr>
                <a:defRPr/>
              </a:pPr>
              <a:t>3</a:t>
            </a:fld>
            <a:endParaRPr lang="cs-CZ" altLang="cs-CZ" dirty="0"/>
          </a:p>
        </p:txBody>
      </p:sp>
    </p:spTree>
    <p:extLst>
      <p:ext uri="{BB962C8B-B14F-4D97-AF65-F5344CB8AC3E}">
        <p14:creationId xmlns:p14="http://schemas.microsoft.com/office/powerpoint/2010/main" val="21186380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Fotografie k první aktivitě spolupráce. </a:t>
            </a:r>
          </a:p>
        </p:txBody>
      </p:sp>
      <p:sp>
        <p:nvSpPr>
          <p:cNvPr id="4" name="Zástupný symbol pro číslo snímku 3"/>
          <p:cNvSpPr>
            <a:spLocks noGrp="1"/>
          </p:cNvSpPr>
          <p:nvPr>
            <p:ph type="sldNum" sz="quarter" idx="5"/>
          </p:nvPr>
        </p:nvSpPr>
        <p:spPr/>
        <p:txBody>
          <a:bodyPr/>
          <a:lstStyle/>
          <a:p>
            <a:pPr>
              <a:defRPr/>
            </a:pPr>
            <a:fld id="{E4C34E9E-C66A-44F2-9C0B-B56E246DD771}" type="slidenum">
              <a:rPr lang="cs-CZ" altLang="cs-CZ" smtClean="0"/>
              <a:pPr>
                <a:defRPr/>
              </a:pPr>
              <a:t>4</a:t>
            </a:fld>
            <a:endParaRPr lang="cs-CZ" altLang="cs-CZ" dirty="0"/>
          </a:p>
        </p:txBody>
      </p:sp>
    </p:spTree>
    <p:extLst>
      <p:ext uri="{BB962C8B-B14F-4D97-AF65-F5344CB8AC3E}">
        <p14:creationId xmlns:p14="http://schemas.microsoft.com/office/powerpoint/2010/main" val="8453424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l"/>
            <a:r>
              <a:rPr lang="cs-CZ" dirty="0"/>
              <a:t>Druhou aktivitou spolupráce je </a:t>
            </a:r>
            <a:r>
              <a:rPr lang="cs-CZ" b="1" dirty="0"/>
              <a:t>„Spolupráce škol a knihoven v regionu v oblasti čtenářské gramotnosti</a:t>
            </a:r>
            <a:r>
              <a:rPr lang="cs-CZ" dirty="0"/>
              <a:t>“.</a:t>
            </a:r>
          </a:p>
          <a:p>
            <a:pPr algn="l"/>
            <a:r>
              <a:rPr lang="cs-CZ" dirty="0"/>
              <a:t>Do této aktivity se aktivně se zapojuje Městská knihovna Bystřice pod Hostýnem, Knihovna Loukov a Knihovna Rajnochovice. </a:t>
            </a:r>
          </a:p>
          <a:p>
            <a:pPr algn="l" defTabSz="947958">
              <a:defRPr/>
            </a:pPr>
            <a:r>
              <a:rPr lang="cs-CZ" dirty="0"/>
              <a:t>Knihovny pořádají pro zapojené školy např. autorská čtení, besedy a další podobné akce s cílem rozvoje čtenářské gramotnosti a </a:t>
            </a:r>
            <a:r>
              <a:rPr lang="cs-CZ" dirty="0" err="1"/>
              <a:t>pregramotnosti</a:t>
            </a:r>
            <a:r>
              <a:rPr lang="cs-CZ" dirty="0"/>
              <a:t>.  Na tyto akce jsou s cílem předání dobré praxe také pozváni ostatní zástupci knihoven z regionu ORP Bystřice pod Hostýnem. Školám je dále z prostředků projektu pořizováno související materiální vybavení. </a:t>
            </a:r>
          </a:p>
          <a:p>
            <a:pPr algn="l"/>
            <a:r>
              <a:rPr lang="cs-CZ" dirty="0"/>
              <a:t> </a:t>
            </a:r>
          </a:p>
          <a:p>
            <a:pPr algn="l"/>
            <a:r>
              <a:rPr lang="cs-CZ" b="1" dirty="0"/>
              <a:t>Doposud proběhlo 12 akcí v těchto termínech: </a:t>
            </a:r>
            <a:endParaRPr lang="cs-CZ" dirty="0"/>
          </a:p>
          <a:p>
            <a:pPr algn="l"/>
            <a:r>
              <a:rPr lang="cs-CZ" dirty="0"/>
              <a:t>15.11. 2018 proběhla první implementační aktivita v knihovně Bystřice pod Hostýnem – téma „Pasování na čtenářské učněʹʹ </a:t>
            </a:r>
          </a:p>
          <a:p>
            <a:pPr algn="l"/>
            <a:r>
              <a:rPr lang="cs-CZ" dirty="0"/>
              <a:t>23.11. 2018 proběhla implementační aktivita v knihovně Loukov s názvem, Tvořivá dílničkaʹʹ, </a:t>
            </a:r>
          </a:p>
          <a:p>
            <a:pPr algn="l"/>
            <a:r>
              <a:rPr lang="cs-CZ" dirty="0"/>
              <a:t>6.12. 2018 následovala další aktivita spolupráce, tentokrát v knihovně v Rajnochovicích,</a:t>
            </a:r>
          </a:p>
          <a:p>
            <a:pPr algn="l"/>
            <a:r>
              <a:rPr lang="cs-CZ" dirty="0"/>
              <a:t>8.3. 2019 proběhla akce v knihovně v Loukově pod názvem, Velikonoční tvořeníʹʹ,  </a:t>
            </a:r>
          </a:p>
          <a:p>
            <a:pPr algn="l"/>
            <a:r>
              <a:rPr lang="cs-CZ" dirty="0"/>
              <a:t>29.-30.3. 2019 se pro spolupráci nadchla knihovna v Bystřici pod Hostýnem a zorganizovala další implementační aktivitu pod názvem, Noc s Andersenemʹʹ, </a:t>
            </a:r>
          </a:p>
          <a:p>
            <a:pPr algn="l"/>
            <a:r>
              <a:rPr lang="cs-CZ" dirty="0"/>
              <a:t>2.5. 2019 následovala další aktivita spolupráce knihovny v Rajnochovicích, která se nesla v duchu, jak už název aktivity napovídá – Vyhlášení největšího čtenáře za rok 2018ʹʹ, </a:t>
            </a:r>
          </a:p>
          <a:p>
            <a:pPr algn="l"/>
            <a:r>
              <a:rPr lang="cs-CZ" dirty="0"/>
              <a:t>20.6. 2019 proběhla implementační aktivita v knihovně v Loukově pod názvem: Putování knih napříč regionemʹʹ s tvořivou dílničkou, kde si děti mohly vyrobit např. záložku do knihy,  </a:t>
            </a:r>
          </a:p>
          <a:p>
            <a:pPr algn="l"/>
            <a:r>
              <a:rPr lang="cs-CZ" dirty="0"/>
              <a:t>5.9.2019 proběhla akce v knihovně Rajnochovice, </a:t>
            </a:r>
          </a:p>
          <a:p>
            <a:pPr algn="l"/>
            <a:r>
              <a:rPr lang="cs-CZ" dirty="0"/>
              <a:t>31.10.2019 proběhlo autorské čtení pana Opatřila Kapřík </a:t>
            </a:r>
            <a:r>
              <a:rPr lang="cs-CZ" dirty="0" err="1"/>
              <a:t>Metlík</a:t>
            </a:r>
            <a:r>
              <a:rPr lang="cs-CZ" dirty="0"/>
              <a:t> v MK Bystřice p. Hostýnem,       </a:t>
            </a:r>
          </a:p>
          <a:p>
            <a:pPr algn="l"/>
            <a:r>
              <a:rPr lang="cs-CZ" dirty="0"/>
              <a:t>18.10.2019 proběhla v knihovně Loukov podzimní tvořivá dílnička,</a:t>
            </a:r>
          </a:p>
          <a:p>
            <a:pPr algn="l"/>
            <a:r>
              <a:rPr lang="cs-CZ" dirty="0"/>
              <a:t>7.11.2019 proběhla v knihovně Rajnochovice akce „Pojď si s námi hrát“ </a:t>
            </a:r>
          </a:p>
          <a:p>
            <a:endParaRPr lang="cs-CZ" dirty="0"/>
          </a:p>
        </p:txBody>
      </p:sp>
      <p:sp>
        <p:nvSpPr>
          <p:cNvPr id="4" name="Zástupný symbol pro číslo snímku 3"/>
          <p:cNvSpPr>
            <a:spLocks noGrp="1"/>
          </p:cNvSpPr>
          <p:nvPr>
            <p:ph type="sldNum" sz="quarter" idx="5"/>
          </p:nvPr>
        </p:nvSpPr>
        <p:spPr/>
        <p:txBody>
          <a:bodyPr/>
          <a:lstStyle/>
          <a:p>
            <a:pPr>
              <a:defRPr/>
            </a:pPr>
            <a:fld id="{E4C34E9E-C66A-44F2-9C0B-B56E246DD771}" type="slidenum">
              <a:rPr lang="cs-CZ" altLang="cs-CZ" smtClean="0"/>
              <a:pPr>
                <a:defRPr/>
              </a:pPr>
              <a:t>5</a:t>
            </a:fld>
            <a:endParaRPr lang="cs-CZ" altLang="cs-CZ" dirty="0"/>
          </a:p>
        </p:txBody>
      </p:sp>
    </p:spTree>
    <p:extLst>
      <p:ext uri="{BB962C8B-B14F-4D97-AF65-F5344CB8AC3E}">
        <p14:creationId xmlns:p14="http://schemas.microsoft.com/office/powerpoint/2010/main" val="36148947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defTabSz="947958">
              <a:defRPr/>
            </a:pPr>
            <a:r>
              <a:rPr lang="cs-CZ" dirty="0"/>
              <a:t>Fotografie k druhé aktivitě spolupráce. </a:t>
            </a:r>
          </a:p>
          <a:p>
            <a:endParaRPr lang="cs-CZ" dirty="0"/>
          </a:p>
        </p:txBody>
      </p:sp>
      <p:sp>
        <p:nvSpPr>
          <p:cNvPr id="4" name="Zástupný symbol pro číslo snímku 3"/>
          <p:cNvSpPr>
            <a:spLocks noGrp="1"/>
          </p:cNvSpPr>
          <p:nvPr>
            <p:ph type="sldNum" sz="quarter" idx="5"/>
          </p:nvPr>
        </p:nvSpPr>
        <p:spPr/>
        <p:txBody>
          <a:bodyPr/>
          <a:lstStyle/>
          <a:p>
            <a:pPr>
              <a:defRPr/>
            </a:pPr>
            <a:fld id="{E4C34E9E-C66A-44F2-9C0B-B56E246DD771}" type="slidenum">
              <a:rPr lang="cs-CZ" altLang="cs-CZ" smtClean="0"/>
              <a:pPr>
                <a:defRPr/>
              </a:pPr>
              <a:t>6</a:t>
            </a:fld>
            <a:endParaRPr lang="cs-CZ" altLang="cs-CZ" dirty="0"/>
          </a:p>
        </p:txBody>
      </p:sp>
    </p:spTree>
    <p:extLst>
      <p:ext uri="{BB962C8B-B14F-4D97-AF65-F5344CB8AC3E}">
        <p14:creationId xmlns:p14="http://schemas.microsoft.com/office/powerpoint/2010/main" val="15377961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l"/>
            <a:r>
              <a:rPr lang="cs-CZ" dirty="0"/>
              <a:t>Třetí aktivitou spolupráce je </a:t>
            </a:r>
            <a:r>
              <a:rPr lang="cs-CZ" b="1" dirty="0"/>
              <a:t>„Spolupráce škol v regionu se ZUŠ v oblasti čtenářské gramotnosti a </a:t>
            </a:r>
            <a:r>
              <a:rPr lang="cs-CZ" b="1" dirty="0" err="1"/>
              <a:t>pregramotnosti</a:t>
            </a:r>
            <a:r>
              <a:rPr lang="cs-CZ" b="1" dirty="0"/>
              <a:t> a v oblasti polytechnického vzdělávání“.</a:t>
            </a:r>
          </a:p>
          <a:p>
            <a:pPr algn="l"/>
            <a:endParaRPr lang="cs-CZ" b="1" dirty="0"/>
          </a:p>
          <a:p>
            <a:pPr algn="l"/>
            <a:r>
              <a:rPr lang="cs-CZ" dirty="0"/>
              <a:t>Pod vedením pedagogů ze Základní umělecké školy Bystřice pod Hostýnem probíhá  blog pracovních workshopů (dílna) pro děti z MŠ a žáky 1. tříd ZŠ, a také pro přítomné pedagogy, zaměřený na zlepšení vyjadřovacích schopností dětí ve verbální i nonverbální formě, na zvýšení čtenářské a matematické </a:t>
            </a:r>
            <a:r>
              <a:rPr lang="cs-CZ" dirty="0" err="1"/>
              <a:t>pre</a:t>
            </a:r>
            <a:r>
              <a:rPr lang="cs-CZ" dirty="0"/>
              <a:t>/gramotnosti žáků a na podporu polytechnického vzdělávání. Cílem je zvýšení zájmu o tvořivé činnosti dětí a podpora jejich manuální zručnosti. Základní umělecké škole je dále z prostředků projektu pořizováno související materiální vybavení.  </a:t>
            </a:r>
          </a:p>
          <a:p>
            <a:pPr algn="l"/>
            <a:endParaRPr lang="cs-CZ" dirty="0"/>
          </a:p>
          <a:p>
            <a:pPr algn="l"/>
            <a:r>
              <a:rPr lang="cs-CZ" b="1" dirty="0"/>
              <a:t>Doposud proběhlo 13 akcí v těchto termínech: </a:t>
            </a:r>
          </a:p>
          <a:p>
            <a:pPr algn="l"/>
            <a:r>
              <a:rPr lang="cs-CZ" dirty="0"/>
              <a:t>Dne 22. a 24.10. 2018 proběhl program pod názvem, Prší, prší“, kterého se zúčastnilo šest MŠ (MŠ Chvalčov, MŠ Sokolská Bystřice p. Host., MŠ Palackého Bystřice p. Host., MŠ Bělidla Bystřice p. Host., MŠ </a:t>
            </a:r>
            <a:r>
              <a:rPr lang="cs-CZ" dirty="0" err="1"/>
              <a:t>Rychlov</a:t>
            </a:r>
            <a:r>
              <a:rPr lang="cs-CZ" dirty="0"/>
              <a:t> a MŠ Radost Bystřice p. Host).</a:t>
            </a:r>
          </a:p>
          <a:p>
            <a:pPr algn="l"/>
            <a:endParaRPr lang="cs-CZ" dirty="0"/>
          </a:p>
          <a:p>
            <a:pPr algn="l"/>
            <a:r>
              <a:rPr lang="cs-CZ" dirty="0"/>
              <a:t>Dne 4.12., 5.12  a 11.12. 2018 proběhl program pod názvem, Čas Vánoc, čas pohádek“, kterého se zúčastnilo sedm MŠ (MŠ Palackého Bystřice p. Host., MŠ Bělidla Bystřice p. Host., MŠ Radost Bystřice p. Host., MŠ Sokolská Bystřice p. Host., MŠ Chvalčov, MŠ </a:t>
            </a:r>
            <a:r>
              <a:rPr lang="cs-CZ" dirty="0" err="1"/>
              <a:t>Rychlov</a:t>
            </a:r>
            <a:r>
              <a:rPr lang="cs-CZ" dirty="0"/>
              <a:t> a MŠ Slavkov p. </a:t>
            </a:r>
          </a:p>
          <a:p>
            <a:pPr algn="l"/>
            <a:r>
              <a:rPr lang="cs-CZ" dirty="0"/>
              <a:t>Host), šest tříd ZŠ T.G.M. Bystřice p. Host a osm tříd ZŠ Bratrství Čechů a Slováků Bystřice p. Host. </a:t>
            </a:r>
          </a:p>
          <a:p>
            <a:pPr algn="l"/>
            <a:endParaRPr lang="cs-CZ" dirty="0"/>
          </a:p>
          <a:p>
            <a:pPr algn="l"/>
            <a:r>
              <a:rPr lang="cs-CZ" dirty="0"/>
              <a:t>Dne 12.3 a 13.3. 2019 proběhl program pod názvem, Výtvarné a hudební hry inspirované obrázky Josefa Lady“, kterého se zúčastnilo šest MŠ (MŠ Sokolská Bystřice p. Host., MŠ </a:t>
            </a:r>
            <a:r>
              <a:rPr lang="cs-CZ" dirty="0" err="1"/>
              <a:t>Rychlov</a:t>
            </a:r>
            <a:r>
              <a:rPr lang="cs-CZ" dirty="0"/>
              <a:t>, MŠ Radost Bystřice p. Host., MŠ Chvalčov, MŠ Palackého Bystřice p. Host., MŠ Bělidla Bystřice p. Host..</a:t>
            </a:r>
          </a:p>
          <a:p>
            <a:pPr algn="l"/>
            <a:endParaRPr lang="cs-CZ" dirty="0"/>
          </a:p>
          <a:p>
            <a:pPr algn="l"/>
            <a:r>
              <a:rPr lang="cs-CZ" dirty="0"/>
              <a:t>Dne 14.5 a 15.5. 2019, kterého se zúčastnily dvě třídy ZŠ T.G.M. Bystřice p. Host. a osm MŠ (MŠ Osíčko, MŠ Podhradní Lhota, MŠ Slavkov p. Host., MŠ Palackého Bystřice p. Host, MŠ Radost Bystřice p. Host., MŠ </a:t>
            </a:r>
            <a:r>
              <a:rPr lang="cs-CZ" dirty="0" err="1"/>
              <a:t>Rychlov</a:t>
            </a:r>
            <a:r>
              <a:rPr lang="cs-CZ" dirty="0"/>
              <a:t>, MŠ Sokolská Bystřice p. Host. a MŠ Bělidla Bystřice p. Host.) </a:t>
            </a:r>
          </a:p>
          <a:p>
            <a:pPr algn="l"/>
            <a:endParaRPr lang="cs-CZ" dirty="0"/>
          </a:p>
          <a:p>
            <a:pPr algn="l"/>
            <a:r>
              <a:rPr lang="cs-CZ" dirty="0"/>
              <a:t>Další akce proběhly dne  21.10.2019 a 22.10.2019 = na téma s podzimním větrem a dne 10.12 a </a:t>
            </a:r>
          </a:p>
          <a:p>
            <a:pPr algn="l"/>
            <a:r>
              <a:rPr lang="cs-CZ" dirty="0"/>
              <a:t>11.12.2019 na vánoční téma ,,Cinknutí zvonečku"</a:t>
            </a:r>
          </a:p>
          <a:p>
            <a:pPr algn="l"/>
            <a:r>
              <a:rPr lang="cs-CZ" b="1" dirty="0"/>
              <a:t> </a:t>
            </a:r>
          </a:p>
        </p:txBody>
      </p:sp>
      <p:sp>
        <p:nvSpPr>
          <p:cNvPr id="4" name="Zástupný symbol pro číslo snímku 3"/>
          <p:cNvSpPr>
            <a:spLocks noGrp="1"/>
          </p:cNvSpPr>
          <p:nvPr>
            <p:ph type="sldNum" sz="quarter" idx="5"/>
          </p:nvPr>
        </p:nvSpPr>
        <p:spPr/>
        <p:txBody>
          <a:bodyPr/>
          <a:lstStyle/>
          <a:p>
            <a:pPr>
              <a:defRPr/>
            </a:pPr>
            <a:fld id="{E4C34E9E-C66A-44F2-9C0B-B56E246DD771}" type="slidenum">
              <a:rPr lang="cs-CZ" altLang="cs-CZ" smtClean="0"/>
              <a:pPr>
                <a:defRPr/>
              </a:pPr>
              <a:t>7</a:t>
            </a:fld>
            <a:endParaRPr lang="cs-CZ" altLang="cs-CZ" dirty="0"/>
          </a:p>
        </p:txBody>
      </p:sp>
    </p:spTree>
    <p:extLst>
      <p:ext uri="{BB962C8B-B14F-4D97-AF65-F5344CB8AC3E}">
        <p14:creationId xmlns:p14="http://schemas.microsoft.com/office/powerpoint/2010/main" val="37492208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defTabSz="947958">
              <a:defRPr/>
            </a:pPr>
            <a:r>
              <a:rPr lang="cs-CZ" dirty="0"/>
              <a:t>Fotografie ke třetí aktivitě spolupráce. </a:t>
            </a:r>
          </a:p>
          <a:p>
            <a:endParaRPr lang="cs-CZ" dirty="0"/>
          </a:p>
        </p:txBody>
      </p:sp>
      <p:sp>
        <p:nvSpPr>
          <p:cNvPr id="4" name="Zástupný symbol pro číslo snímku 3"/>
          <p:cNvSpPr>
            <a:spLocks noGrp="1"/>
          </p:cNvSpPr>
          <p:nvPr>
            <p:ph type="sldNum" sz="quarter" idx="5"/>
          </p:nvPr>
        </p:nvSpPr>
        <p:spPr/>
        <p:txBody>
          <a:bodyPr/>
          <a:lstStyle/>
          <a:p>
            <a:pPr>
              <a:defRPr/>
            </a:pPr>
            <a:fld id="{E4C34E9E-C66A-44F2-9C0B-B56E246DD771}" type="slidenum">
              <a:rPr lang="cs-CZ" altLang="cs-CZ" smtClean="0"/>
              <a:pPr>
                <a:defRPr/>
              </a:pPr>
              <a:t>8</a:t>
            </a:fld>
            <a:endParaRPr lang="cs-CZ" altLang="cs-CZ" dirty="0"/>
          </a:p>
        </p:txBody>
      </p:sp>
    </p:spTree>
    <p:extLst>
      <p:ext uri="{BB962C8B-B14F-4D97-AF65-F5344CB8AC3E}">
        <p14:creationId xmlns:p14="http://schemas.microsoft.com/office/powerpoint/2010/main" val="21453418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l"/>
            <a:r>
              <a:rPr lang="cs-CZ" dirty="0"/>
              <a:t>Čtvrtou aktivitou spolupráce je </a:t>
            </a:r>
            <a:r>
              <a:rPr lang="cs-CZ" b="1" dirty="0"/>
              <a:t>„Mezigenerační potkávání a budování regionální identity na školách“.</a:t>
            </a:r>
          </a:p>
          <a:p>
            <a:pPr algn="l"/>
            <a:r>
              <a:rPr lang="cs-CZ" dirty="0"/>
              <a:t>Do vzdělávacího projektu „Příběhy našich sousedů“ se zapojily dohromady 3 školy, a to ZŠ Bratrství Čechů a Slováků v Bystřici pod Hostýnem, ZUŠ v Bystřici pod Hostýnem a ZŠ v Rajnochovicích. Celkem bylo na školách vytvořeno 6 žákovských týmů. Na ZŠ v Rajnochovicích byly  sestaveny 2 žákovské týmy. Oba týmy si vybraly pamětníka na natočení a v týmech proběhl workshop Jak natočit pamětníka, aby si děti byli jistější při nahrávání. Žáci spolupracovali s pedagogem školy, který vedl oba žákovské týmy.</a:t>
            </a:r>
          </a:p>
          <a:p>
            <a:pPr algn="l"/>
            <a:r>
              <a:rPr lang="cs-CZ" dirty="0"/>
              <a:t>Na ZŠ Bratrství Čechů a Slováků byly sestaveny 3 žákovské týmy pod vedením tří pedagogů. I zde proběhl workshop Jak natočit pamětníka.  Týmy svého pamětníka vyzpovídaly a natočily .</a:t>
            </a:r>
          </a:p>
          <a:p>
            <a:pPr algn="l"/>
            <a:r>
              <a:rPr lang="cs-CZ" dirty="0"/>
              <a:t>ZUŠ Bystřice pod Hostýnem vytvořila 1 soutěžní tým žáků pod vedením jednoho pedagoga. I zde proběhl workshop Jak natočit pamětníka. </a:t>
            </a:r>
          </a:p>
          <a:p>
            <a:pPr algn="l"/>
            <a:r>
              <a:rPr lang="cs-CZ" dirty="0"/>
              <a:t>Dne 6.6.2019 proběhlo v Bystřici pod Hostýnem slavnostní prezentace a vyhodnocení akce. </a:t>
            </a:r>
          </a:p>
          <a:p>
            <a:pPr algn="l"/>
            <a:endParaRPr lang="cs-CZ" dirty="0"/>
          </a:p>
          <a:p>
            <a:pPr algn="l"/>
            <a:r>
              <a:rPr lang="cs-CZ" dirty="0"/>
              <a:t>Další akce  s názvem </a:t>
            </a:r>
            <a:r>
              <a:rPr lang="cs-CZ" b="1" dirty="0"/>
              <a:t>„Sametový den v Rajnochovicích"</a:t>
            </a:r>
            <a:r>
              <a:rPr lang="cs-CZ" dirty="0"/>
              <a:t> proběhla dne 15.11.2019.</a:t>
            </a:r>
          </a:p>
          <a:p>
            <a:pPr algn="l"/>
            <a:r>
              <a:rPr lang="cs-CZ" dirty="0"/>
              <a:t>Akce měla žákům a občanům připomenout listopadové události roku 1989 a také Mezinárodní den studentstva. Patronát nad akcí převzala senátorka horní komory Parlamentu České republiky </a:t>
            </a:r>
            <a:br>
              <a:rPr lang="cs-CZ" dirty="0"/>
            </a:br>
            <a:r>
              <a:rPr lang="cs-CZ" dirty="0"/>
              <a:t>Mgr. Šárka Jelínková a zdravice pronesli starostové Ing. Antonín Zlámal za projekt Místní akční plán ORP Bystřice pod Hostýnem II. a paní Jaroslava Jurčová- starostka obce Rajnochovice.</a:t>
            </a:r>
          </a:p>
          <a:p>
            <a:pPr algn="l"/>
            <a:r>
              <a:rPr lang="cs-CZ" dirty="0"/>
              <a:t>Základní škola Rajnochovice dala prostor soutěži „Známe Česko?“, kde se utkaly ve vědomostně zábavné soutěži čtyři týmy nadšených soutěžících. Zpestřením celé akce bylo i družstvo složené ze starostů a ředitelů. Základní myšlenkou byla zábava, ale hravou formou žáci prezentovali i zajímavé postřehy a vědomosti o naší vlasti. </a:t>
            </a:r>
          </a:p>
          <a:p>
            <a:pPr algn="l"/>
            <a:r>
              <a:rPr lang="cs-CZ" dirty="0"/>
              <a:t>První místo si za velkého potlesku odnesla ZŠ Rajnochovice, kde bylo patrné, že panu učiteli Vladimíru Švarcovi, který vše s žáky secvičil, roste v jejich očích solidní kult osobnosti.</a:t>
            </a:r>
          </a:p>
          <a:p>
            <a:pPr algn="l"/>
            <a:r>
              <a:rPr lang="cs-CZ" dirty="0"/>
              <a:t>Den boje za svobodu a demokracii byl toho dne v Rajnochovicích oslaven radostně a na závěr zazněla i Česká hymna.</a:t>
            </a:r>
          </a:p>
          <a:p>
            <a:endParaRPr lang="cs-CZ" dirty="0"/>
          </a:p>
        </p:txBody>
      </p:sp>
      <p:sp>
        <p:nvSpPr>
          <p:cNvPr id="4" name="Zástupný symbol pro číslo snímku 3"/>
          <p:cNvSpPr>
            <a:spLocks noGrp="1"/>
          </p:cNvSpPr>
          <p:nvPr>
            <p:ph type="sldNum" sz="quarter" idx="10"/>
          </p:nvPr>
        </p:nvSpPr>
        <p:spPr/>
        <p:txBody>
          <a:bodyPr/>
          <a:lstStyle/>
          <a:p>
            <a:pPr>
              <a:defRPr/>
            </a:pPr>
            <a:fld id="{E4C34E9E-C66A-44F2-9C0B-B56E246DD771}" type="slidenum">
              <a:rPr lang="cs-CZ" altLang="cs-CZ" smtClean="0"/>
              <a:pPr>
                <a:defRPr/>
              </a:pPr>
              <a:t>9</a:t>
            </a:fld>
            <a:endParaRPr lang="cs-CZ" altLang="cs-CZ" dirty="0"/>
          </a:p>
        </p:txBody>
      </p:sp>
    </p:spTree>
    <p:extLst>
      <p:ext uri="{BB962C8B-B14F-4D97-AF65-F5344CB8AC3E}">
        <p14:creationId xmlns:p14="http://schemas.microsoft.com/office/powerpoint/2010/main" val="21227420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2396319" y="802299"/>
            <a:ext cx="5618515" cy="2541431"/>
          </a:xfrm>
        </p:spPr>
        <p:txBody>
          <a:bodyPr bIns="0" anchor="b">
            <a:normAutofit/>
          </a:bodyPr>
          <a:lstStyle>
            <a:lvl1pPr algn="l">
              <a:defRPr sz="5400"/>
            </a:lvl1pPr>
          </a:lstStyle>
          <a:p>
            <a:r>
              <a:rPr lang="cs-CZ"/>
              <a:t>Kliknutím lze upravit styl.</a:t>
            </a:r>
            <a:endParaRPr lang="en-US" dirty="0"/>
          </a:p>
        </p:txBody>
      </p:sp>
      <p:sp>
        <p:nvSpPr>
          <p:cNvPr id="3" name="Subtitle 2"/>
          <p:cNvSpPr>
            <a:spLocks noGrp="1"/>
          </p:cNvSpPr>
          <p:nvPr>
            <p:ph type="subTitle" idx="1"/>
          </p:nvPr>
        </p:nvSpPr>
        <p:spPr>
          <a:xfrm>
            <a:off x="2396319" y="3531205"/>
            <a:ext cx="5618515" cy="977621"/>
          </a:xfrm>
        </p:spPr>
        <p:txBody>
          <a:bodyPr tIns="91440" bIns="91440">
            <a:normAutofit/>
          </a:bodyPr>
          <a:lstStyle>
            <a:lvl1pPr marL="0" indent="0" algn="l">
              <a:buNone/>
              <a:defRPr sz="1600" b="0" cap="all"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pPr>
              <a:defRPr/>
            </a:pPr>
            <a:r>
              <a:rPr lang="cs-CZ" altLang="cs-CZ"/>
              <a:t>V Litomyšli, dne 9. 3. 2016</a:t>
            </a:r>
            <a:endParaRPr lang="cs-CZ" altLang="cs-CZ" dirty="0"/>
          </a:p>
        </p:txBody>
      </p:sp>
      <p:sp>
        <p:nvSpPr>
          <p:cNvPr id="5" name="Footer Placeholder 4"/>
          <p:cNvSpPr>
            <a:spLocks noGrp="1"/>
          </p:cNvSpPr>
          <p:nvPr>
            <p:ph type="ftr" sz="quarter" idx="11"/>
          </p:nvPr>
        </p:nvSpPr>
        <p:spPr>
          <a:xfrm>
            <a:off x="2396319" y="329308"/>
            <a:ext cx="3086292" cy="309201"/>
          </a:xfrm>
        </p:spPr>
        <p:txBody>
          <a:bodyPr/>
          <a:lstStyle/>
          <a:p>
            <a:pPr>
              <a:defRPr/>
            </a:pPr>
            <a:r>
              <a:rPr lang="cs-CZ" altLang="cs-CZ"/>
              <a:t>2</a:t>
            </a:r>
            <a:endParaRPr lang="cs-CZ" altLang="cs-CZ" dirty="0"/>
          </a:p>
        </p:txBody>
      </p:sp>
      <p:sp>
        <p:nvSpPr>
          <p:cNvPr id="6" name="Slide Number Placeholder 5"/>
          <p:cNvSpPr>
            <a:spLocks noGrp="1"/>
          </p:cNvSpPr>
          <p:nvPr>
            <p:ph type="sldNum" sz="quarter" idx="12"/>
          </p:nvPr>
        </p:nvSpPr>
        <p:spPr>
          <a:xfrm>
            <a:off x="1434703" y="798973"/>
            <a:ext cx="802005" cy="503578"/>
          </a:xfrm>
        </p:spPr>
        <p:txBody>
          <a:bodyPr/>
          <a:lstStyle/>
          <a:p>
            <a:pPr>
              <a:defRPr/>
            </a:pPr>
            <a:fld id="{B838D29E-B6DE-44D8-93E1-8B8A16F71F52}" type="slidenum">
              <a:rPr lang="cs-CZ" altLang="cs-CZ" smtClean="0"/>
              <a:pPr>
                <a:defRPr/>
              </a:pPr>
              <a:t>‹#›</a:t>
            </a:fld>
            <a:endParaRPr lang="cs-CZ" altLang="cs-CZ" dirty="0"/>
          </a:p>
        </p:txBody>
      </p:sp>
      <p:cxnSp>
        <p:nvCxnSpPr>
          <p:cNvPr id="15" name="Straight Connector 14"/>
          <p:cNvCxnSpPr/>
          <p:nvPr/>
        </p:nvCxnSpPr>
        <p:spPr>
          <a:xfrm>
            <a:off x="2396319" y="3528542"/>
            <a:ext cx="5618515"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838233258"/>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pPr>
              <a:defRPr/>
            </a:pPr>
            <a:r>
              <a:rPr lang="cs-CZ" altLang="cs-CZ"/>
              <a:t>V Litomyšli, dne 9. 3. 2016</a:t>
            </a:r>
            <a:endParaRPr lang="cs-CZ" altLang="cs-CZ" dirty="0"/>
          </a:p>
        </p:txBody>
      </p:sp>
      <p:sp>
        <p:nvSpPr>
          <p:cNvPr id="5" name="Footer Placeholder 4"/>
          <p:cNvSpPr>
            <a:spLocks noGrp="1"/>
          </p:cNvSpPr>
          <p:nvPr>
            <p:ph type="ftr" sz="quarter" idx="11"/>
          </p:nvPr>
        </p:nvSpPr>
        <p:spPr/>
        <p:txBody>
          <a:bodyPr/>
          <a:lstStyle/>
          <a:p>
            <a:pPr>
              <a:defRPr/>
            </a:pPr>
            <a:r>
              <a:rPr lang="cs-CZ" altLang="cs-CZ"/>
              <a:t>2</a:t>
            </a:r>
            <a:endParaRPr lang="cs-CZ" altLang="cs-CZ" dirty="0"/>
          </a:p>
        </p:txBody>
      </p:sp>
      <p:sp>
        <p:nvSpPr>
          <p:cNvPr id="6" name="Slide Number Placeholder 5"/>
          <p:cNvSpPr>
            <a:spLocks noGrp="1"/>
          </p:cNvSpPr>
          <p:nvPr>
            <p:ph type="sldNum" sz="quarter" idx="12"/>
          </p:nvPr>
        </p:nvSpPr>
        <p:spPr/>
        <p:txBody>
          <a:bodyPr/>
          <a:lstStyle/>
          <a:p>
            <a:pPr>
              <a:defRPr/>
            </a:pPr>
            <a:fld id="{6A81FB86-B685-4335-A8BF-0BBDF27862EF}" type="slidenum">
              <a:rPr lang="en-US" smtClean="0"/>
              <a:pPr>
                <a:defRPr/>
              </a:pPr>
              <a:t>‹#›</a:t>
            </a:fld>
            <a:endParaRPr lang="en-US" dirty="0"/>
          </a:p>
        </p:txBody>
      </p:sp>
    </p:spTree>
    <p:extLst>
      <p:ext uri="{BB962C8B-B14F-4D97-AF65-F5344CB8AC3E}">
        <p14:creationId xmlns:p14="http://schemas.microsoft.com/office/powerpoint/2010/main" val="613478451"/>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8028" y="798974"/>
            <a:ext cx="1103027" cy="4659889"/>
          </a:xfrm>
        </p:spPr>
        <p:txBody>
          <a:bodyPr vert="eaVert"/>
          <a:lstStyle>
            <a:lvl1pPr algn="l">
              <a:defRPr/>
            </a:lvl1pPr>
          </a:lstStyle>
          <a:p>
            <a:r>
              <a:rPr lang="cs-CZ"/>
              <a:t>Kliknutím lze upravit styl.</a:t>
            </a:r>
            <a:endParaRPr lang="en-US" dirty="0"/>
          </a:p>
        </p:txBody>
      </p:sp>
      <p:sp>
        <p:nvSpPr>
          <p:cNvPr id="3" name="Vertical Text Placeholder 2"/>
          <p:cNvSpPr>
            <a:spLocks noGrp="1"/>
          </p:cNvSpPr>
          <p:nvPr>
            <p:ph type="body" orient="vert" idx="1"/>
          </p:nvPr>
        </p:nvSpPr>
        <p:spPr>
          <a:xfrm>
            <a:off x="1443491" y="798974"/>
            <a:ext cx="5301095" cy="4659889"/>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pPr>
              <a:defRPr/>
            </a:pPr>
            <a:r>
              <a:rPr lang="cs-CZ" altLang="cs-CZ"/>
              <a:t>V Litomyšli, dne 9. 3. 2016</a:t>
            </a:r>
            <a:endParaRPr lang="cs-CZ" altLang="cs-CZ" dirty="0"/>
          </a:p>
        </p:txBody>
      </p:sp>
      <p:sp>
        <p:nvSpPr>
          <p:cNvPr id="5" name="Footer Placeholder 4"/>
          <p:cNvSpPr>
            <a:spLocks noGrp="1"/>
          </p:cNvSpPr>
          <p:nvPr>
            <p:ph type="ftr" sz="quarter" idx="11"/>
          </p:nvPr>
        </p:nvSpPr>
        <p:spPr/>
        <p:txBody>
          <a:bodyPr/>
          <a:lstStyle/>
          <a:p>
            <a:pPr>
              <a:defRPr/>
            </a:pPr>
            <a:r>
              <a:rPr lang="cs-CZ" altLang="cs-CZ"/>
              <a:t>2</a:t>
            </a:r>
            <a:endParaRPr lang="cs-CZ" altLang="cs-CZ" dirty="0"/>
          </a:p>
        </p:txBody>
      </p:sp>
      <p:sp>
        <p:nvSpPr>
          <p:cNvPr id="6" name="Slide Number Placeholder 5"/>
          <p:cNvSpPr>
            <a:spLocks noGrp="1"/>
          </p:cNvSpPr>
          <p:nvPr>
            <p:ph type="sldNum" sz="quarter" idx="12"/>
          </p:nvPr>
        </p:nvSpPr>
        <p:spPr/>
        <p:txBody>
          <a:bodyPr/>
          <a:lstStyle/>
          <a:p>
            <a:pPr>
              <a:defRPr/>
            </a:pPr>
            <a:fld id="{6A81FB86-B685-4335-A8BF-0BBDF27862EF}" type="slidenum">
              <a:rPr lang="en-US" smtClean="0"/>
              <a:pPr>
                <a:defRPr/>
              </a:pPr>
              <a:t>‹#›</a:t>
            </a:fld>
            <a:endParaRPr lang="en-US" dirty="0"/>
          </a:p>
        </p:txBody>
      </p:sp>
      <p:cxnSp>
        <p:nvCxnSpPr>
          <p:cNvPr id="15" name="Straight Connector 14"/>
          <p:cNvCxnSpPr/>
          <p:nvPr/>
        </p:nvCxnSpPr>
        <p:spPr>
          <a:xfrm>
            <a:off x="6918028" y="798974"/>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689365619"/>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ncho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pPr>
              <a:defRPr/>
            </a:pPr>
            <a:r>
              <a:rPr lang="cs-CZ" altLang="cs-CZ"/>
              <a:t>V Litomyšli, dne 9. 3. 2016</a:t>
            </a:r>
            <a:endParaRPr lang="cs-CZ" altLang="cs-CZ" dirty="0"/>
          </a:p>
        </p:txBody>
      </p:sp>
      <p:sp>
        <p:nvSpPr>
          <p:cNvPr id="5" name="Footer Placeholder 4"/>
          <p:cNvSpPr>
            <a:spLocks noGrp="1"/>
          </p:cNvSpPr>
          <p:nvPr>
            <p:ph type="ftr" sz="quarter" idx="11"/>
          </p:nvPr>
        </p:nvSpPr>
        <p:spPr/>
        <p:txBody>
          <a:bodyPr/>
          <a:lstStyle/>
          <a:p>
            <a:pPr>
              <a:defRPr/>
            </a:pPr>
            <a:r>
              <a:rPr lang="cs-CZ" altLang="cs-CZ"/>
              <a:t>2</a:t>
            </a:r>
            <a:endParaRPr lang="cs-CZ" altLang="cs-CZ" dirty="0"/>
          </a:p>
        </p:txBody>
      </p:sp>
      <p:sp>
        <p:nvSpPr>
          <p:cNvPr id="6" name="Slide Number Placeholder 5"/>
          <p:cNvSpPr>
            <a:spLocks noGrp="1"/>
          </p:cNvSpPr>
          <p:nvPr>
            <p:ph type="sldNum" sz="quarter" idx="12"/>
          </p:nvPr>
        </p:nvSpPr>
        <p:spPr/>
        <p:txBody>
          <a:bodyPr/>
          <a:lstStyle/>
          <a:p>
            <a:pPr>
              <a:defRPr/>
            </a:pPr>
            <a:fld id="{EFADBDA7-6962-449E-AA4D-EF261E9CDF77}" type="slidenum">
              <a:rPr lang="en-US" smtClean="0"/>
              <a:pPr>
                <a:defRPr/>
              </a:pPr>
              <a:t>‹#›</a:t>
            </a:fld>
            <a:endParaRPr lang="en-US" dirty="0"/>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013007339"/>
      </p:ext>
    </p:extLst>
  </p:cSld>
  <p:clrMapOvr>
    <a:masterClrMapping/>
  </p:clrMapOvr>
  <p:transition spd="slow">
    <p:wipe/>
  </p:transition>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1443491" y="1756130"/>
            <a:ext cx="5617002" cy="1887950"/>
          </a:xfrm>
        </p:spPr>
        <p:txBody>
          <a:bodyPr anchor="b">
            <a:normAutofit/>
          </a:bodyPr>
          <a:lstStyle>
            <a:lvl1pPr algn="l">
              <a:defRPr sz="3200"/>
            </a:lvl1pPr>
          </a:lstStyle>
          <a:p>
            <a:r>
              <a:rPr lang="cs-CZ"/>
              <a:t>Kliknutím lze upravit styl.</a:t>
            </a:r>
            <a:endParaRPr lang="en-US" dirty="0"/>
          </a:p>
        </p:txBody>
      </p:sp>
      <p:sp>
        <p:nvSpPr>
          <p:cNvPr id="3" name="Text Placeholder 2"/>
          <p:cNvSpPr>
            <a:spLocks noGrp="1"/>
          </p:cNvSpPr>
          <p:nvPr>
            <p:ph type="body" idx="1"/>
          </p:nvPr>
        </p:nvSpPr>
        <p:spPr>
          <a:xfrm>
            <a:off x="1443492" y="3806196"/>
            <a:ext cx="5617002" cy="1012929"/>
          </a:xfrm>
        </p:spPr>
        <p:txBody>
          <a:bodyPr tIns="91440">
            <a:normAutofit/>
          </a:bodyPr>
          <a:lstStyle>
            <a:lvl1pPr marL="0" indent="0" algn="l">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pPr>
              <a:defRPr/>
            </a:pPr>
            <a:r>
              <a:rPr lang="cs-CZ" altLang="cs-CZ"/>
              <a:t>V Litomyšli, dne 9. 3. 2016</a:t>
            </a:r>
            <a:endParaRPr lang="cs-CZ" altLang="cs-CZ" dirty="0"/>
          </a:p>
        </p:txBody>
      </p:sp>
      <p:sp>
        <p:nvSpPr>
          <p:cNvPr id="5" name="Footer Placeholder 4"/>
          <p:cNvSpPr>
            <a:spLocks noGrp="1"/>
          </p:cNvSpPr>
          <p:nvPr>
            <p:ph type="ftr" sz="quarter" idx="11"/>
          </p:nvPr>
        </p:nvSpPr>
        <p:spPr/>
        <p:txBody>
          <a:bodyPr/>
          <a:lstStyle/>
          <a:p>
            <a:pPr>
              <a:defRPr/>
            </a:pPr>
            <a:r>
              <a:rPr lang="cs-CZ" altLang="cs-CZ"/>
              <a:t>2</a:t>
            </a:r>
            <a:endParaRPr lang="cs-CZ" altLang="cs-CZ" dirty="0"/>
          </a:p>
        </p:txBody>
      </p:sp>
      <p:sp>
        <p:nvSpPr>
          <p:cNvPr id="6" name="Slide Number Placeholder 5"/>
          <p:cNvSpPr>
            <a:spLocks noGrp="1"/>
          </p:cNvSpPr>
          <p:nvPr>
            <p:ph type="sldNum" sz="quarter" idx="12"/>
          </p:nvPr>
        </p:nvSpPr>
        <p:spPr/>
        <p:txBody>
          <a:bodyPr/>
          <a:lstStyle/>
          <a:p>
            <a:pPr>
              <a:defRPr/>
            </a:pPr>
            <a:fld id="{6A81FB86-B685-4335-A8BF-0BBDF27862EF}" type="slidenum">
              <a:rPr lang="en-US" smtClean="0"/>
              <a:pPr>
                <a:defRPr/>
              </a:pPr>
              <a:t>‹#›</a:t>
            </a:fld>
            <a:endParaRPr lang="en-US" dirty="0"/>
          </a:p>
        </p:txBody>
      </p:sp>
      <p:cxnSp>
        <p:nvCxnSpPr>
          <p:cNvPr id="15" name="Straight Connector 14"/>
          <p:cNvCxnSpPr/>
          <p:nvPr/>
        </p:nvCxnSpPr>
        <p:spPr>
          <a:xfrm>
            <a:off x="1443491" y="3804985"/>
            <a:ext cx="561700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10136238"/>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a:xfrm>
            <a:off x="1443491" y="804890"/>
            <a:ext cx="6571343" cy="1059305"/>
          </a:xfrm>
        </p:spPr>
        <p:txBody>
          <a:bodyPr/>
          <a:lstStyle/>
          <a:p>
            <a:r>
              <a:rPr lang="cs-CZ"/>
              <a:t>Kliknutím lze upravit styl.</a:t>
            </a:r>
            <a:endParaRPr lang="en-US" dirty="0"/>
          </a:p>
        </p:txBody>
      </p:sp>
      <p:sp>
        <p:nvSpPr>
          <p:cNvPr id="3" name="Content Placeholder 2"/>
          <p:cNvSpPr>
            <a:spLocks noGrp="1"/>
          </p:cNvSpPr>
          <p:nvPr>
            <p:ph sz="half" idx="1"/>
          </p:nvPr>
        </p:nvSpPr>
        <p:spPr>
          <a:xfrm>
            <a:off x="1443490" y="2013936"/>
            <a:ext cx="3125871" cy="3437560"/>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4889182" y="2013936"/>
            <a:ext cx="3125652" cy="3437559"/>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pPr>
              <a:defRPr/>
            </a:pPr>
            <a:r>
              <a:rPr lang="cs-CZ" altLang="cs-CZ"/>
              <a:t>V Litomyšli, dne 9. 3. 2016</a:t>
            </a:r>
            <a:endParaRPr lang="cs-CZ" altLang="cs-CZ" dirty="0"/>
          </a:p>
        </p:txBody>
      </p:sp>
      <p:sp>
        <p:nvSpPr>
          <p:cNvPr id="6" name="Footer Placeholder 5"/>
          <p:cNvSpPr>
            <a:spLocks noGrp="1"/>
          </p:cNvSpPr>
          <p:nvPr>
            <p:ph type="ftr" sz="quarter" idx="11"/>
          </p:nvPr>
        </p:nvSpPr>
        <p:spPr/>
        <p:txBody>
          <a:bodyPr/>
          <a:lstStyle/>
          <a:p>
            <a:pPr>
              <a:defRPr/>
            </a:pPr>
            <a:r>
              <a:rPr lang="cs-CZ" altLang="cs-CZ"/>
              <a:t>2</a:t>
            </a:r>
            <a:endParaRPr lang="cs-CZ" altLang="cs-CZ" dirty="0"/>
          </a:p>
        </p:txBody>
      </p:sp>
      <p:sp>
        <p:nvSpPr>
          <p:cNvPr id="7" name="Slide Number Placeholder 6"/>
          <p:cNvSpPr>
            <a:spLocks noGrp="1"/>
          </p:cNvSpPr>
          <p:nvPr>
            <p:ph type="sldNum" sz="quarter" idx="12"/>
          </p:nvPr>
        </p:nvSpPr>
        <p:spPr/>
        <p:txBody>
          <a:bodyPr/>
          <a:lstStyle/>
          <a:p>
            <a:pPr>
              <a:defRPr/>
            </a:pPr>
            <a:fld id="{6A81FB86-B685-4335-A8BF-0BBDF27862EF}" type="slidenum">
              <a:rPr lang="en-US" smtClean="0"/>
              <a:pPr>
                <a:defRPr/>
              </a:pPr>
              <a:t>‹#›</a:t>
            </a:fld>
            <a:endParaRPr lang="en-US" dirty="0"/>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641281435"/>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cxnSp>
        <p:nvCxnSpPr>
          <p:cNvPr id="36" name="Straight Connector 35"/>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a:xfrm>
            <a:off x="1443491" y="804164"/>
            <a:ext cx="6571344" cy="1056319"/>
          </a:xfrm>
        </p:spPr>
        <p:txBody>
          <a:bodyPr/>
          <a:lstStyle/>
          <a:p>
            <a:r>
              <a:rPr lang="cs-CZ"/>
              <a:t>Kliknutím lze upravit styl.</a:t>
            </a:r>
            <a:endParaRPr lang="en-US" dirty="0"/>
          </a:p>
        </p:txBody>
      </p:sp>
      <p:sp>
        <p:nvSpPr>
          <p:cNvPr id="3" name="Text Placeholder 2"/>
          <p:cNvSpPr>
            <a:spLocks noGrp="1"/>
          </p:cNvSpPr>
          <p:nvPr>
            <p:ph type="body" idx="1"/>
          </p:nvPr>
        </p:nvSpPr>
        <p:spPr>
          <a:xfrm>
            <a:off x="1443491" y="2019550"/>
            <a:ext cx="3125766" cy="801943"/>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cs-CZ"/>
              <a:t>Upravte styly předlohy textu.</a:t>
            </a:r>
          </a:p>
        </p:txBody>
      </p:sp>
      <p:sp>
        <p:nvSpPr>
          <p:cNvPr id="4" name="Content Placeholder 3"/>
          <p:cNvSpPr>
            <a:spLocks noGrp="1"/>
          </p:cNvSpPr>
          <p:nvPr>
            <p:ph sz="half" idx="2"/>
          </p:nvPr>
        </p:nvSpPr>
        <p:spPr>
          <a:xfrm>
            <a:off x="1443491" y="2824270"/>
            <a:ext cx="3125766" cy="2644457"/>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4889182" y="2023004"/>
            <a:ext cx="3125652" cy="802237"/>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cs-CZ"/>
              <a:t>Upravte styly předlohy textu.</a:t>
            </a:r>
          </a:p>
        </p:txBody>
      </p:sp>
      <p:sp>
        <p:nvSpPr>
          <p:cNvPr id="6" name="Content Placeholder 5"/>
          <p:cNvSpPr>
            <a:spLocks noGrp="1"/>
          </p:cNvSpPr>
          <p:nvPr>
            <p:ph sz="quarter" idx="4"/>
          </p:nvPr>
        </p:nvSpPr>
        <p:spPr>
          <a:xfrm>
            <a:off x="4889182" y="2821491"/>
            <a:ext cx="3125652" cy="2637371"/>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pPr>
              <a:defRPr/>
            </a:pPr>
            <a:r>
              <a:rPr lang="cs-CZ" altLang="cs-CZ"/>
              <a:t>V Litomyšli, dne 9. 3. 2016</a:t>
            </a:r>
            <a:endParaRPr lang="cs-CZ" altLang="cs-CZ" dirty="0"/>
          </a:p>
        </p:txBody>
      </p:sp>
      <p:sp>
        <p:nvSpPr>
          <p:cNvPr id="8" name="Footer Placeholder 7"/>
          <p:cNvSpPr>
            <a:spLocks noGrp="1"/>
          </p:cNvSpPr>
          <p:nvPr>
            <p:ph type="ftr" sz="quarter" idx="11"/>
          </p:nvPr>
        </p:nvSpPr>
        <p:spPr/>
        <p:txBody>
          <a:bodyPr/>
          <a:lstStyle/>
          <a:p>
            <a:pPr>
              <a:defRPr/>
            </a:pPr>
            <a:r>
              <a:rPr lang="cs-CZ" altLang="cs-CZ"/>
              <a:t>2</a:t>
            </a:r>
            <a:endParaRPr lang="cs-CZ" altLang="cs-CZ" dirty="0"/>
          </a:p>
        </p:txBody>
      </p:sp>
      <p:sp>
        <p:nvSpPr>
          <p:cNvPr id="9" name="Slide Number Placeholder 8"/>
          <p:cNvSpPr>
            <a:spLocks noGrp="1"/>
          </p:cNvSpPr>
          <p:nvPr>
            <p:ph type="sldNum" sz="quarter" idx="12"/>
          </p:nvPr>
        </p:nvSpPr>
        <p:spPr/>
        <p:txBody>
          <a:bodyPr/>
          <a:lstStyle/>
          <a:p>
            <a:pPr>
              <a:defRPr/>
            </a:pPr>
            <a:fld id="{6A81FB86-B685-4335-A8BF-0BBDF27862EF}" type="slidenum">
              <a:rPr lang="en-US" smtClean="0"/>
              <a:pPr>
                <a:defRPr/>
              </a:pPr>
              <a:t>‹#›</a:t>
            </a:fld>
            <a:endParaRPr lang="en-US" dirty="0"/>
          </a:p>
        </p:txBody>
      </p:sp>
    </p:spTree>
    <p:extLst>
      <p:ext uri="{BB962C8B-B14F-4D97-AF65-F5344CB8AC3E}">
        <p14:creationId xmlns:p14="http://schemas.microsoft.com/office/powerpoint/2010/main" val="2805970062"/>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cxnSp>
        <p:nvCxnSpPr>
          <p:cNvPr id="32" name="Straight Connector 31"/>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pPr>
              <a:defRPr/>
            </a:pPr>
            <a:r>
              <a:rPr lang="cs-CZ" altLang="cs-CZ"/>
              <a:t>V Litomyšli, dne 9. 3. 2016</a:t>
            </a:r>
            <a:endParaRPr lang="cs-CZ" altLang="cs-CZ" dirty="0"/>
          </a:p>
        </p:txBody>
      </p:sp>
      <p:sp>
        <p:nvSpPr>
          <p:cNvPr id="4" name="Footer Placeholder 3"/>
          <p:cNvSpPr>
            <a:spLocks noGrp="1"/>
          </p:cNvSpPr>
          <p:nvPr>
            <p:ph type="ftr" sz="quarter" idx="11"/>
          </p:nvPr>
        </p:nvSpPr>
        <p:spPr/>
        <p:txBody>
          <a:bodyPr/>
          <a:lstStyle/>
          <a:p>
            <a:pPr>
              <a:defRPr/>
            </a:pPr>
            <a:r>
              <a:rPr lang="cs-CZ" altLang="cs-CZ"/>
              <a:t>2</a:t>
            </a:r>
            <a:endParaRPr lang="cs-CZ" altLang="cs-CZ" dirty="0"/>
          </a:p>
        </p:txBody>
      </p:sp>
      <p:sp>
        <p:nvSpPr>
          <p:cNvPr id="5" name="Slide Number Placeholder 4"/>
          <p:cNvSpPr>
            <a:spLocks noGrp="1"/>
          </p:cNvSpPr>
          <p:nvPr>
            <p:ph type="sldNum" sz="quarter" idx="12"/>
          </p:nvPr>
        </p:nvSpPr>
        <p:spPr/>
        <p:txBody>
          <a:bodyPr/>
          <a:lstStyle/>
          <a:p>
            <a:pPr>
              <a:defRPr/>
            </a:pPr>
            <a:fld id="{C2E0F160-6632-4393-9E00-728B8D8220ED}" type="slidenum">
              <a:rPr lang="en-US" smtClean="0"/>
              <a:pPr>
                <a:defRPr/>
              </a:pPr>
              <a:t>‹#›</a:t>
            </a:fld>
            <a:endParaRPr lang="en-US" dirty="0"/>
          </a:p>
        </p:txBody>
      </p:sp>
    </p:spTree>
    <p:extLst>
      <p:ext uri="{BB962C8B-B14F-4D97-AF65-F5344CB8AC3E}">
        <p14:creationId xmlns:p14="http://schemas.microsoft.com/office/powerpoint/2010/main" val="2889130511"/>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cs-CZ" altLang="cs-CZ"/>
              <a:t>V Litomyšli, dne 9. 3. 2016</a:t>
            </a:r>
            <a:endParaRPr lang="cs-CZ" altLang="cs-CZ" dirty="0"/>
          </a:p>
        </p:txBody>
      </p:sp>
      <p:sp>
        <p:nvSpPr>
          <p:cNvPr id="3" name="Footer Placeholder 2"/>
          <p:cNvSpPr>
            <a:spLocks noGrp="1"/>
          </p:cNvSpPr>
          <p:nvPr>
            <p:ph type="ftr" sz="quarter" idx="11"/>
          </p:nvPr>
        </p:nvSpPr>
        <p:spPr/>
        <p:txBody>
          <a:bodyPr/>
          <a:lstStyle/>
          <a:p>
            <a:pPr>
              <a:defRPr/>
            </a:pPr>
            <a:r>
              <a:rPr lang="cs-CZ" altLang="cs-CZ"/>
              <a:t>2</a:t>
            </a:r>
            <a:endParaRPr lang="cs-CZ" altLang="cs-CZ" dirty="0"/>
          </a:p>
        </p:txBody>
      </p:sp>
      <p:sp>
        <p:nvSpPr>
          <p:cNvPr id="4" name="Slide Number Placeholder 3"/>
          <p:cNvSpPr>
            <a:spLocks noGrp="1"/>
          </p:cNvSpPr>
          <p:nvPr>
            <p:ph type="sldNum" sz="quarter" idx="12"/>
          </p:nvPr>
        </p:nvSpPr>
        <p:spPr/>
        <p:txBody>
          <a:bodyPr/>
          <a:lstStyle/>
          <a:p>
            <a:pPr>
              <a:defRPr/>
            </a:pPr>
            <a:fld id="{6A81FB86-B685-4335-A8BF-0BBDF27862EF}" type="slidenum">
              <a:rPr lang="en-US" smtClean="0"/>
              <a:pPr>
                <a:defRPr/>
              </a:pPr>
              <a:t>‹#›</a:t>
            </a:fld>
            <a:endParaRPr lang="en-US" dirty="0"/>
          </a:p>
        </p:txBody>
      </p:sp>
    </p:spTree>
    <p:extLst>
      <p:ext uri="{BB962C8B-B14F-4D97-AF65-F5344CB8AC3E}">
        <p14:creationId xmlns:p14="http://schemas.microsoft.com/office/powerpoint/2010/main" val="1458176256"/>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1439042" y="798973"/>
            <a:ext cx="2425950" cy="2247117"/>
          </a:xfrm>
        </p:spPr>
        <p:txBody>
          <a:bodyPr anchor="b">
            <a:normAutofit/>
          </a:bodyPr>
          <a:lstStyle>
            <a:lvl1pPr algn="l">
              <a:defRPr sz="2400"/>
            </a:lvl1pPr>
          </a:lstStyle>
          <a:p>
            <a:r>
              <a:rPr lang="cs-CZ"/>
              <a:t>Kliknutím lze upravit styl.</a:t>
            </a:r>
            <a:endParaRPr lang="en-US" dirty="0"/>
          </a:p>
        </p:txBody>
      </p:sp>
      <p:sp>
        <p:nvSpPr>
          <p:cNvPr id="3" name="Content Placeholder 2"/>
          <p:cNvSpPr>
            <a:spLocks noGrp="1"/>
          </p:cNvSpPr>
          <p:nvPr>
            <p:ph idx="1"/>
          </p:nvPr>
        </p:nvSpPr>
        <p:spPr>
          <a:xfrm>
            <a:off x="4186656" y="798974"/>
            <a:ext cx="3828178" cy="4658826"/>
          </a:xfrm>
        </p:spPr>
        <p:txBody>
          <a:bodyPr anchor="ct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1439042" y="3205492"/>
            <a:ext cx="2427369" cy="2248181"/>
          </a:xfrm>
        </p:spPr>
        <p:txBody>
          <a:bodyPr>
            <a:normAutofit/>
          </a:bodyPr>
          <a:lstStyle>
            <a:lvl1pPr marL="0" indent="0" algn="l">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cs-CZ"/>
              <a:t>Upravte styly předlohy textu.</a:t>
            </a:r>
          </a:p>
        </p:txBody>
      </p:sp>
      <p:sp>
        <p:nvSpPr>
          <p:cNvPr id="5" name="Date Placeholder 4"/>
          <p:cNvSpPr>
            <a:spLocks noGrp="1"/>
          </p:cNvSpPr>
          <p:nvPr>
            <p:ph type="dt" sz="half" idx="10"/>
          </p:nvPr>
        </p:nvSpPr>
        <p:spPr/>
        <p:txBody>
          <a:bodyPr/>
          <a:lstStyle/>
          <a:p>
            <a:pPr>
              <a:defRPr/>
            </a:pPr>
            <a:r>
              <a:rPr lang="cs-CZ" altLang="cs-CZ"/>
              <a:t>V Litomyšli, dne 9. 3. 2016</a:t>
            </a:r>
            <a:endParaRPr lang="cs-CZ" altLang="cs-CZ" dirty="0"/>
          </a:p>
        </p:txBody>
      </p:sp>
      <p:sp>
        <p:nvSpPr>
          <p:cNvPr id="6" name="Footer Placeholder 5"/>
          <p:cNvSpPr>
            <a:spLocks noGrp="1"/>
          </p:cNvSpPr>
          <p:nvPr>
            <p:ph type="ftr" sz="quarter" idx="11"/>
          </p:nvPr>
        </p:nvSpPr>
        <p:spPr/>
        <p:txBody>
          <a:bodyPr/>
          <a:lstStyle/>
          <a:p>
            <a:pPr>
              <a:defRPr/>
            </a:pPr>
            <a:r>
              <a:rPr lang="cs-CZ" altLang="cs-CZ"/>
              <a:t>2</a:t>
            </a:r>
            <a:endParaRPr lang="cs-CZ" altLang="cs-CZ" dirty="0"/>
          </a:p>
        </p:txBody>
      </p:sp>
      <p:sp>
        <p:nvSpPr>
          <p:cNvPr id="7" name="Slide Number Placeholder 6"/>
          <p:cNvSpPr>
            <a:spLocks noGrp="1"/>
          </p:cNvSpPr>
          <p:nvPr>
            <p:ph type="sldNum" sz="quarter" idx="12"/>
          </p:nvPr>
        </p:nvSpPr>
        <p:spPr/>
        <p:txBody>
          <a:bodyPr/>
          <a:lstStyle/>
          <a:p>
            <a:pPr>
              <a:defRPr/>
            </a:pPr>
            <a:fld id="{6A81FB86-B685-4335-A8BF-0BBDF27862EF}" type="slidenum">
              <a:rPr lang="en-US" smtClean="0"/>
              <a:pPr>
                <a:defRPr/>
              </a:pPr>
              <a:t>‹#›</a:t>
            </a:fld>
            <a:endParaRPr lang="en-US" dirty="0"/>
          </a:p>
        </p:txBody>
      </p:sp>
      <p:cxnSp>
        <p:nvCxnSpPr>
          <p:cNvPr id="17" name="Straight Connector 16"/>
          <p:cNvCxnSpPr/>
          <p:nvPr/>
        </p:nvCxnSpPr>
        <p:spPr>
          <a:xfrm>
            <a:off x="1441748" y="3205491"/>
            <a:ext cx="242327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112978391"/>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grpSp>
        <p:nvGrpSpPr>
          <p:cNvPr id="13" name="Group 12"/>
          <p:cNvGrpSpPr/>
          <p:nvPr/>
        </p:nvGrpSpPr>
        <p:grpSpPr>
          <a:xfrm>
            <a:off x="4996501" y="482171"/>
            <a:ext cx="3511387" cy="5149101"/>
            <a:chOff x="6852919" y="583365"/>
            <a:chExt cx="4681849" cy="5181928"/>
          </a:xfrm>
        </p:grpSpPr>
        <p:sp>
          <p:nvSpPr>
            <p:cNvPr id="14" name="Rectangle 13"/>
            <p:cNvSpPr/>
            <p:nvPr/>
          </p:nvSpPr>
          <p:spPr>
            <a:xfrm>
              <a:off x="6852919" y="583365"/>
              <a:ext cx="4681849"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5" name="Rectangle 14"/>
            <p:cNvSpPr/>
            <p:nvPr/>
          </p:nvSpPr>
          <p:spPr>
            <a:xfrm>
              <a:off x="7273787" y="915806"/>
              <a:ext cx="3844017" cy="4507918"/>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44148" y="1129513"/>
            <a:ext cx="3244935" cy="1830584"/>
          </a:xfrm>
        </p:spPr>
        <p:txBody>
          <a:bodyPr anchor="b">
            <a:normAutofit/>
          </a:bodyPr>
          <a:lstStyle>
            <a:lvl1pPr>
              <a:defRPr sz="3200"/>
            </a:lvl1pPr>
          </a:lstStyle>
          <a:p>
            <a:r>
              <a:rPr lang="cs-CZ"/>
              <a:t>Kliknutím lze upravit styl.</a:t>
            </a:r>
            <a:endParaRPr lang="en-US" dirty="0"/>
          </a:p>
        </p:txBody>
      </p:sp>
      <p:sp>
        <p:nvSpPr>
          <p:cNvPr id="3" name="Picture Placeholder 2"/>
          <p:cNvSpPr>
            <a:spLocks noGrp="1" noChangeAspect="1"/>
          </p:cNvSpPr>
          <p:nvPr>
            <p:ph type="pic" idx="1"/>
          </p:nvPr>
        </p:nvSpPr>
        <p:spPr>
          <a:xfrm>
            <a:off x="5640128" y="1122543"/>
            <a:ext cx="2234998" cy="3866327"/>
          </a:xfrm>
          <a:solidFill>
            <a:schemeClr val="bg1">
              <a:lumMod val="8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cs-CZ"/>
              <a:t>Kliknutím na ikonu přidáte obrázek.</a:t>
            </a:r>
            <a:endParaRPr lang="en-US" dirty="0"/>
          </a:p>
        </p:txBody>
      </p:sp>
      <p:sp>
        <p:nvSpPr>
          <p:cNvPr id="4" name="Text Placeholder 3"/>
          <p:cNvSpPr>
            <a:spLocks noGrp="1"/>
          </p:cNvSpPr>
          <p:nvPr>
            <p:ph type="body" sz="half" idx="2"/>
          </p:nvPr>
        </p:nvSpPr>
        <p:spPr>
          <a:xfrm>
            <a:off x="1443492" y="3145992"/>
            <a:ext cx="3240286" cy="2003742"/>
          </a:xfrm>
        </p:spPr>
        <p:txBody>
          <a:bodyPr>
            <a:normAutofit/>
          </a:bodyPr>
          <a:lstStyle>
            <a:lvl1pPr marL="0" indent="0" algn="l">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cs-CZ"/>
              <a:t>Upravte styly předlohy textu.</a:t>
            </a:r>
          </a:p>
        </p:txBody>
      </p:sp>
      <p:sp>
        <p:nvSpPr>
          <p:cNvPr id="5" name="Date Placeholder 4"/>
          <p:cNvSpPr>
            <a:spLocks noGrp="1"/>
          </p:cNvSpPr>
          <p:nvPr>
            <p:ph type="dt" sz="half" idx="10"/>
          </p:nvPr>
        </p:nvSpPr>
        <p:spPr>
          <a:xfrm>
            <a:off x="1436664" y="5469857"/>
            <a:ext cx="3252420" cy="320123"/>
          </a:xfrm>
        </p:spPr>
        <p:txBody>
          <a:bodyPr/>
          <a:lstStyle>
            <a:lvl1pPr algn="l">
              <a:defRPr/>
            </a:lvl1pPr>
          </a:lstStyle>
          <a:p>
            <a:pPr>
              <a:defRPr/>
            </a:pPr>
            <a:r>
              <a:rPr lang="cs-CZ" altLang="cs-CZ"/>
              <a:t>V Litomyšli, dne 9. 3. 2016</a:t>
            </a:r>
            <a:endParaRPr lang="cs-CZ" altLang="cs-CZ" dirty="0"/>
          </a:p>
        </p:txBody>
      </p:sp>
      <p:sp>
        <p:nvSpPr>
          <p:cNvPr id="6" name="Footer Placeholder 5"/>
          <p:cNvSpPr>
            <a:spLocks noGrp="1"/>
          </p:cNvSpPr>
          <p:nvPr>
            <p:ph type="ftr" sz="quarter" idx="11"/>
          </p:nvPr>
        </p:nvSpPr>
        <p:spPr>
          <a:xfrm>
            <a:off x="1437530" y="318641"/>
            <a:ext cx="3251553" cy="320931"/>
          </a:xfrm>
        </p:spPr>
        <p:txBody>
          <a:bodyPr/>
          <a:lstStyle/>
          <a:p>
            <a:pPr>
              <a:defRPr/>
            </a:pPr>
            <a:r>
              <a:rPr lang="cs-CZ" altLang="cs-CZ"/>
              <a:t>2</a:t>
            </a:r>
            <a:endParaRPr lang="cs-CZ" altLang="cs-CZ" dirty="0"/>
          </a:p>
        </p:txBody>
      </p:sp>
      <p:sp>
        <p:nvSpPr>
          <p:cNvPr id="7" name="Slide Number Placeholder 6"/>
          <p:cNvSpPr>
            <a:spLocks noGrp="1"/>
          </p:cNvSpPr>
          <p:nvPr>
            <p:ph type="sldNum" sz="quarter" idx="12"/>
          </p:nvPr>
        </p:nvSpPr>
        <p:spPr/>
        <p:txBody>
          <a:bodyPr/>
          <a:lstStyle/>
          <a:p>
            <a:pPr>
              <a:defRPr/>
            </a:pPr>
            <a:fld id="{6A81FB86-B685-4335-A8BF-0BBDF27862EF}" type="slidenum">
              <a:rPr lang="en-US" smtClean="0"/>
              <a:pPr>
                <a:defRPr/>
              </a:pPr>
              <a:t>‹#›</a:t>
            </a:fld>
            <a:endParaRPr lang="en-US" dirty="0"/>
          </a:p>
        </p:txBody>
      </p:sp>
      <p:cxnSp>
        <p:nvCxnSpPr>
          <p:cNvPr id="31" name="Straight Connector 30"/>
          <p:cNvCxnSpPr/>
          <p:nvPr/>
        </p:nvCxnSpPr>
        <p:spPr>
          <a:xfrm>
            <a:off x="1441281" y="3143605"/>
            <a:ext cx="3242014"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473373736"/>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0" y="2015734"/>
            <a:ext cx="9144000" cy="4079520"/>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p:cNvPicPr>
            <a:picLocks noChangeAspect="1"/>
          </p:cNvPicPr>
          <p:nvPr/>
        </p:nvPicPr>
        <p:blipFill rotWithShape="1">
          <a:blip r:embed="rId13">
            <a:extLst>
              <a:ext uri="{28A0092B-C50C-407E-A947-70E740481C1C}">
                <a14:useLocalDpi xmlns:a14="http://schemas.microsoft.com/office/drawing/2010/main" val="0"/>
              </a:ext>
            </a:extLst>
          </a:blip>
          <a:srcRect l="12500" t="1538" r="12500" b="-1538"/>
          <a:stretch/>
        </p:blipFill>
        <p:spPr>
          <a:xfrm>
            <a:off x="-1" y="6095253"/>
            <a:ext cx="9144001" cy="774727"/>
          </a:xfrm>
          <a:prstGeom prst="rect">
            <a:avLst/>
          </a:prstGeom>
        </p:spPr>
      </p:pic>
      <p:cxnSp>
        <p:nvCxnSpPr>
          <p:cNvPr id="13" name="Straight Connector 12"/>
          <p:cNvCxnSpPr/>
          <p:nvPr/>
        </p:nvCxnSpPr>
        <p:spPr>
          <a:xfrm>
            <a:off x="0" y="6101127"/>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443491" y="804520"/>
            <a:ext cx="6571343" cy="1049235"/>
          </a:xfrm>
          <a:prstGeom prst="rect">
            <a:avLst/>
          </a:prstGeom>
        </p:spPr>
        <p:txBody>
          <a:bodyPr vert="horz" lIns="91440" tIns="45720" rIns="91440" bIns="45720" rtlCol="0" anchor="t">
            <a:normAutofit/>
          </a:bodyPr>
          <a:lstStyle/>
          <a:p>
            <a:r>
              <a:rPr lang="cs-CZ"/>
              <a:t>Kliknutím lze upravit styl.</a:t>
            </a:r>
            <a:endParaRPr lang="en-US" dirty="0"/>
          </a:p>
        </p:txBody>
      </p:sp>
      <p:sp>
        <p:nvSpPr>
          <p:cNvPr id="3" name="Text Placeholder 2"/>
          <p:cNvSpPr>
            <a:spLocks noGrp="1"/>
          </p:cNvSpPr>
          <p:nvPr>
            <p:ph type="body" idx="1"/>
          </p:nvPr>
        </p:nvSpPr>
        <p:spPr>
          <a:xfrm>
            <a:off x="1443491" y="2015733"/>
            <a:ext cx="6571343"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646542" y="330370"/>
            <a:ext cx="2368292" cy="309201"/>
          </a:xfrm>
          <a:prstGeom prst="rect">
            <a:avLst/>
          </a:prstGeom>
        </p:spPr>
        <p:txBody>
          <a:bodyPr vert="horz" lIns="91440" tIns="45720" rIns="91440" bIns="45720" rtlCol="0" anchor="ctr"/>
          <a:lstStyle>
            <a:lvl1pPr algn="r">
              <a:defRPr sz="1000">
                <a:solidFill>
                  <a:schemeClr val="tx1">
                    <a:tint val="75000"/>
                  </a:schemeClr>
                </a:solidFill>
              </a:defRPr>
            </a:lvl1pPr>
          </a:lstStyle>
          <a:p>
            <a:pPr>
              <a:defRPr/>
            </a:pPr>
            <a:r>
              <a:rPr lang="cs-CZ" altLang="cs-CZ"/>
              <a:t>V Litomyšli, dne 9. 3. 2016</a:t>
            </a:r>
            <a:endParaRPr lang="cs-CZ" altLang="cs-CZ" dirty="0"/>
          </a:p>
        </p:txBody>
      </p:sp>
      <p:sp>
        <p:nvSpPr>
          <p:cNvPr id="5" name="Footer Placeholder 4"/>
          <p:cNvSpPr>
            <a:spLocks noGrp="1"/>
          </p:cNvSpPr>
          <p:nvPr>
            <p:ph type="ftr" sz="quarter" idx="3"/>
          </p:nvPr>
        </p:nvSpPr>
        <p:spPr>
          <a:xfrm>
            <a:off x="1443491" y="329308"/>
            <a:ext cx="4034004" cy="309201"/>
          </a:xfrm>
          <a:prstGeom prst="rect">
            <a:avLst/>
          </a:prstGeom>
        </p:spPr>
        <p:txBody>
          <a:bodyPr vert="horz" lIns="91440" tIns="45720" rIns="91440" bIns="45720" rtlCol="0" anchor="ctr"/>
          <a:lstStyle>
            <a:lvl1pPr algn="l">
              <a:defRPr sz="1000">
                <a:solidFill>
                  <a:schemeClr val="tx1">
                    <a:tint val="75000"/>
                  </a:schemeClr>
                </a:solidFill>
              </a:defRPr>
            </a:lvl1pPr>
          </a:lstStyle>
          <a:p>
            <a:pPr>
              <a:defRPr/>
            </a:pPr>
            <a:r>
              <a:rPr lang="cs-CZ" altLang="cs-CZ"/>
              <a:t>2</a:t>
            </a:r>
            <a:endParaRPr lang="cs-CZ" altLang="cs-CZ" dirty="0"/>
          </a:p>
        </p:txBody>
      </p:sp>
      <p:sp>
        <p:nvSpPr>
          <p:cNvPr id="6" name="Slide Number Placeholder 5"/>
          <p:cNvSpPr>
            <a:spLocks noGrp="1"/>
          </p:cNvSpPr>
          <p:nvPr>
            <p:ph type="sldNum" sz="quarter" idx="4"/>
          </p:nvPr>
        </p:nvSpPr>
        <p:spPr>
          <a:xfrm>
            <a:off x="487725" y="798973"/>
            <a:ext cx="795746" cy="503578"/>
          </a:xfrm>
          <a:prstGeom prst="rect">
            <a:avLst/>
          </a:prstGeom>
        </p:spPr>
        <p:txBody>
          <a:bodyPr vert="horz" lIns="91440" tIns="45720" rIns="91440" bIns="45720" rtlCol="0" anchor="t"/>
          <a:lstStyle>
            <a:lvl1pPr algn="r">
              <a:defRPr sz="2800">
                <a:solidFill>
                  <a:schemeClr val="accent1"/>
                </a:solidFill>
              </a:defRPr>
            </a:lvl1pPr>
          </a:lstStyle>
          <a:p>
            <a:pPr>
              <a:defRPr/>
            </a:pPr>
            <a:fld id="{6A81FB86-B685-4335-A8BF-0BBDF27862EF}" type="slidenum">
              <a:rPr lang="en-US" smtClean="0"/>
              <a:pPr>
                <a:defRPr/>
              </a:pPr>
              <a:t>‹#›</a:t>
            </a:fld>
            <a:endParaRPr lang="en-US" dirty="0"/>
          </a:p>
        </p:txBody>
      </p:sp>
    </p:spTree>
    <p:extLst>
      <p:ext uri="{BB962C8B-B14F-4D97-AF65-F5344CB8AC3E}">
        <p14:creationId xmlns:p14="http://schemas.microsoft.com/office/powerpoint/2010/main" val="1948125978"/>
      </p:ext>
    </p:extLst>
  </p:cSld>
  <p:clrMap bg1="lt1" tx1="dk1" bg2="lt2" tx2="dk2" accent1="accent1" accent2="accent2" accent3="accent3" accent4="accent4" accent5="accent5" accent6="accent6" hlink="hlink" folHlink="folHlink"/>
  <p:sldLayoutIdLst>
    <p:sldLayoutId id="2147484501" r:id="rId1"/>
    <p:sldLayoutId id="2147484502" r:id="rId2"/>
    <p:sldLayoutId id="2147484503" r:id="rId3"/>
    <p:sldLayoutId id="2147484504" r:id="rId4"/>
    <p:sldLayoutId id="2147484505" r:id="rId5"/>
    <p:sldLayoutId id="2147484506" r:id="rId6"/>
    <p:sldLayoutId id="2147484507" r:id="rId7"/>
    <p:sldLayoutId id="2147484508" r:id="rId8"/>
    <p:sldLayoutId id="2147484509" r:id="rId9"/>
    <p:sldLayoutId id="2147484510" r:id="rId10"/>
    <p:sldLayoutId id="2147484511" r:id="rId11"/>
  </p:sldLayoutIdLst>
  <p:transition spd="slow">
    <p:wipe/>
  </p:transition>
  <p:hf sldNum="0" hdr="0" ftr="0" dt="0"/>
  <p:txStyles>
    <p:title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7"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g"/></Relationships>
</file>

<file path=ppt/slides/_rels/slide12.xml.rels><?xml version="1.0" encoding="UTF-8" standalone="yes"?>
<Relationships xmlns="http://schemas.openxmlformats.org/package/2006/relationships"><Relationship Id="rId3" Type="http://schemas.openxmlformats.org/officeDocument/2006/relationships/hyperlink" Target="https://email.seznam.cz/#compose?to=erikamaslanova%40email.cz"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g"/><Relationship Id="rId7"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g"/></Relationships>
</file>

<file path=ppt/slides/_rels/slide14.xml.rels><?xml version="1.0" encoding="UTF-8" standalone="yes"?>
<Relationships xmlns="http://schemas.openxmlformats.org/package/2006/relationships"><Relationship Id="rId3" Type="http://schemas.openxmlformats.org/officeDocument/2006/relationships/hyperlink" Target="https://email.seznam.cz/#compose?to=petravalcuhova%40email.cz"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g"/><Relationship Id="rId7"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5.jp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hemeOverride" Target="../theme/themeOverride2.xml"/><Relationship Id="rId4" Type="http://schemas.openxmlformats.org/officeDocument/2006/relationships/hyperlink" Target="https://email.seznam.cz/#compose?to=erikamaslanova%40email.cz"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9.jpg"/><Relationship Id="rId7"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40.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4.jpg"/><Relationship Id="rId7"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7.jpg"/><Relationship Id="rId5" Type="http://schemas.openxmlformats.org/officeDocument/2006/relationships/image" Target="../media/image46.jpg"/><Relationship Id="rId4" Type="http://schemas.openxmlformats.org/officeDocument/2006/relationships/image" Target="../media/image45.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email.seznam.cz/#compose?to=petravalcuhova%40email.cz"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9.jpg"/><Relationship Id="rId7"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2.jpg"/><Relationship Id="rId5" Type="http://schemas.openxmlformats.org/officeDocument/2006/relationships/image" Target="../media/image51.jpg"/><Relationship Id="rId4" Type="http://schemas.openxmlformats.org/officeDocument/2006/relationships/image" Target="../media/image50.jp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4.jpg"/><Relationship Id="rId7"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7.jpg"/><Relationship Id="rId5" Type="http://schemas.openxmlformats.org/officeDocument/2006/relationships/image" Target="../media/image56.jpg"/><Relationship Id="rId4" Type="http://schemas.openxmlformats.org/officeDocument/2006/relationships/image" Target="../media/image55.jpg"/></Relationships>
</file>

<file path=ppt/slides/_rels/slide24.xml.rels><?xml version="1.0" encoding="UTF-8" standalone="yes"?>
<Relationships xmlns="http://schemas.openxmlformats.org/package/2006/relationships"><Relationship Id="rId3" Type="http://schemas.openxmlformats.org/officeDocument/2006/relationships/hyperlink" Target="mailto:nadezda.klvanova@seznam.cz"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comments" Target="../comments/comment1.xml"/><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email.seznam.cz/#compose?to=petravalcuhova%40email.cz"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hyperlink" Target="https://email.seznam.cz/#compose?to=erikamaslanova%40email.cz"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hyperlink" Target="https://email.seznam.cz/#compose?to=petravalcuhova%40email.cz"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9.xml.rels><?xml version="1.0" encoding="UTF-8" standalone="yes"?>
<Relationships xmlns="http://schemas.openxmlformats.org/package/2006/relationships"><Relationship Id="rId3" Type="http://schemas.openxmlformats.org/officeDocument/2006/relationships/hyperlink" Target="https://email.seznam.cz/#compose?to=erikamaslanova%40email.cz"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7FE38487-A4A5-4618-A62B-036D58C7DE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4128" y="1751002"/>
            <a:ext cx="3186566" cy="1013084"/>
          </a:xfrm>
          <a:prstGeom prst="rect">
            <a:avLst/>
          </a:prstGeom>
        </p:spPr>
      </p:pic>
      <p:sp>
        <p:nvSpPr>
          <p:cNvPr id="5122" name="Rectangle 2"/>
          <p:cNvSpPr>
            <a:spLocks noGrp="1" noChangeArrowheads="1"/>
          </p:cNvSpPr>
          <p:nvPr>
            <p:ph type="ctrTitle"/>
          </p:nvPr>
        </p:nvSpPr>
        <p:spPr>
          <a:xfrm>
            <a:off x="1619672" y="3126014"/>
            <a:ext cx="6336704" cy="1402030"/>
          </a:xfrm>
        </p:spPr>
        <p:txBody>
          <a:bodyPr rtlCol="0">
            <a:normAutofit fontScale="90000"/>
          </a:bodyPr>
          <a:lstStyle/>
          <a:p>
            <a:pPr algn="ctr" eaLnBrk="1" fontAlgn="auto" hangingPunct="1">
              <a:spcAft>
                <a:spcPts val="0"/>
              </a:spcAft>
              <a:defRPr/>
            </a:pPr>
            <a:br>
              <a:rPr lang="cs-CZ" altLang="cs-CZ" sz="3200" dirty="0">
                <a:solidFill>
                  <a:schemeClr val="tx1">
                    <a:lumMod val="85000"/>
                    <a:lumOff val="15000"/>
                  </a:schemeClr>
                </a:solidFill>
              </a:rPr>
            </a:br>
            <a:br>
              <a:rPr lang="cs-CZ" altLang="cs-CZ" sz="3200" dirty="0">
                <a:solidFill>
                  <a:schemeClr val="tx1">
                    <a:lumMod val="85000"/>
                    <a:lumOff val="15000"/>
                  </a:schemeClr>
                </a:solidFill>
              </a:rPr>
            </a:br>
            <a:br>
              <a:rPr lang="cs-CZ" altLang="cs-CZ" sz="3200" dirty="0">
                <a:solidFill>
                  <a:schemeClr val="tx1">
                    <a:lumMod val="85000"/>
                    <a:lumOff val="15000"/>
                  </a:schemeClr>
                </a:solidFill>
              </a:rPr>
            </a:br>
            <a:br>
              <a:rPr lang="cs-CZ" altLang="cs-CZ" sz="3200" dirty="0">
                <a:solidFill>
                  <a:schemeClr val="tx1">
                    <a:lumMod val="85000"/>
                    <a:lumOff val="15000"/>
                  </a:schemeClr>
                </a:solidFill>
              </a:rPr>
            </a:br>
            <a:br>
              <a:rPr lang="cs-CZ" altLang="cs-CZ" sz="3200" dirty="0">
                <a:solidFill>
                  <a:schemeClr val="tx1">
                    <a:lumMod val="85000"/>
                    <a:lumOff val="15000"/>
                  </a:schemeClr>
                </a:solidFill>
              </a:rPr>
            </a:br>
            <a:br>
              <a:rPr lang="cs-CZ" altLang="cs-CZ" sz="3200" dirty="0">
                <a:solidFill>
                  <a:schemeClr val="tx1">
                    <a:lumMod val="85000"/>
                    <a:lumOff val="15000"/>
                  </a:schemeClr>
                </a:solidFill>
              </a:rPr>
            </a:br>
            <a:br>
              <a:rPr lang="cs-CZ" altLang="cs-CZ" sz="3200" dirty="0">
                <a:solidFill>
                  <a:schemeClr val="tx1">
                    <a:lumMod val="85000"/>
                    <a:lumOff val="15000"/>
                  </a:schemeClr>
                </a:solidFill>
              </a:rPr>
            </a:br>
            <a:br>
              <a:rPr lang="cs-CZ" altLang="cs-CZ" sz="3200" dirty="0">
                <a:solidFill>
                  <a:schemeClr val="tx1">
                    <a:lumMod val="85000"/>
                    <a:lumOff val="15000"/>
                  </a:schemeClr>
                </a:solidFill>
              </a:rPr>
            </a:br>
            <a:br>
              <a:rPr lang="cs-CZ" altLang="cs-CZ" sz="3200" dirty="0">
                <a:solidFill>
                  <a:schemeClr val="tx1">
                    <a:lumMod val="85000"/>
                    <a:lumOff val="15000"/>
                  </a:schemeClr>
                </a:solidFill>
              </a:rPr>
            </a:br>
            <a:r>
              <a:rPr lang="cs-CZ" altLang="cs-CZ" sz="3200" b="1" dirty="0">
                <a:solidFill>
                  <a:schemeClr val="tx1">
                    <a:lumMod val="85000"/>
                    <a:lumOff val="15000"/>
                  </a:schemeClr>
                </a:solidFill>
              </a:rPr>
              <a:t>REALIZACE aktivit spolupráce </a:t>
            </a:r>
            <a:br>
              <a:rPr lang="cs-CZ" altLang="cs-CZ" sz="3200" b="1" dirty="0">
                <a:solidFill>
                  <a:schemeClr val="tx1">
                    <a:lumMod val="85000"/>
                    <a:lumOff val="15000"/>
                  </a:schemeClr>
                </a:solidFill>
              </a:rPr>
            </a:br>
            <a:r>
              <a:rPr lang="cs-CZ" altLang="cs-CZ" sz="3200" b="1" dirty="0">
                <a:solidFill>
                  <a:schemeClr val="tx1">
                    <a:lumMod val="85000"/>
                    <a:lumOff val="15000"/>
                  </a:schemeClr>
                </a:solidFill>
              </a:rPr>
              <a:t>pro školy v regionu </a:t>
            </a:r>
            <a:br>
              <a:rPr lang="cs-CZ" altLang="cs-CZ" sz="3200" b="1" dirty="0">
                <a:solidFill>
                  <a:schemeClr val="tx1">
                    <a:lumMod val="85000"/>
                    <a:lumOff val="15000"/>
                  </a:schemeClr>
                </a:solidFill>
              </a:rPr>
            </a:br>
            <a:r>
              <a:rPr lang="cs-CZ" altLang="cs-CZ" sz="3200" b="1" dirty="0">
                <a:solidFill>
                  <a:schemeClr val="tx1">
                    <a:lumMod val="85000"/>
                    <a:lumOff val="15000"/>
                  </a:schemeClr>
                </a:solidFill>
              </a:rPr>
              <a:t>ORP ByStřice POD HOSTÝNEM </a:t>
            </a:r>
            <a:br>
              <a:rPr lang="cs-CZ" altLang="cs-CZ" sz="3200" b="1" dirty="0">
                <a:solidFill>
                  <a:schemeClr val="tx1">
                    <a:lumMod val="85000"/>
                    <a:lumOff val="15000"/>
                  </a:schemeClr>
                </a:solidFill>
              </a:rPr>
            </a:br>
            <a:br>
              <a:rPr lang="cs-CZ" altLang="cs-CZ" sz="3200" b="1" dirty="0">
                <a:solidFill>
                  <a:schemeClr val="tx1">
                    <a:lumMod val="85000"/>
                    <a:lumOff val="15000"/>
                  </a:schemeClr>
                </a:solidFill>
              </a:rPr>
            </a:br>
            <a:r>
              <a:rPr lang="cs-CZ" altLang="cs-CZ" sz="3200" b="1" dirty="0">
                <a:solidFill>
                  <a:schemeClr val="tx1">
                    <a:lumMod val="85000"/>
                    <a:lumOff val="15000"/>
                  </a:schemeClr>
                </a:solidFill>
              </a:rPr>
              <a:t> realizace projektu „MAP II“  </a:t>
            </a:r>
            <a:br>
              <a:rPr lang="cs-CZ" altLang="cs-CZ" sz="3200" b="1" dirty="0">
                <a:solidFill>
                  <a:schemeClr val="tx1">
                    <a:lumMod val="85000"/>
                    <a:lumOff val="15000"/>
                  </a:schemeClr>
                </a:solidFill>
              </a:rPr>
            </a:br>
            <a:r>
              <a:rPr lang="cs-CZ" altLang="cs-CZ" sz="2000" i="1" dirty="0">
                <a:solidFill>
                  <a:schemeClr val="tx1">
                    <a:lumMod val="85000"/>
                    <a:lumOff val="15000"/>
                  </a:schemeClr>
                </a:solidFill>
              </a:rPr>
              <a:t>ČERVEN 2020</a:t>
            </a:r>
            <a:endParaRPr lang="cs-CZ" altLang="cs-CZ" sz="2000" i="1" dirty="0">
              <a:solidFill>
                <a:schemeClr val="bg1"/>
              </a:solidFill>
            </a:endParaRPr>
          </a:p>
        </p:txBody>
      </p:sp>
      <p:sp>
        <p:nvSpPr>
          <p:cNvPr id="5123" name="Rectangle 3"/>
          <p:cNvSpPr>
            <a:spLocks noGrp="1" noChangeArrowheads="1"/>
          </p:cNvSpPr>
          <p:nvPr>
            <p:ph type="subTitle" idx="1"/>
          </p:nvPr>
        </p:nvSpPr>
        <p:spPr>
          <a:xfrm>
            <a:off x="7314117" y="3645024"/>
            <a:ext cx="7519855" cy="2188186"/>
          </a:xfrm>
        </p:spPr>
        <p:txBody>
          <a:bodyPr rtlCol="0">
            <a:normAutofit/>
          </a:bodyPr>
          <a:lstStyle/>
          <a:p>
            <a:pPr eaLnBrk="1" fontAlgn="auto" hangingPunct="1">
              <a:lnSpc>
                <a:spcPct val="80000"/>
              </a:lnSpc>
              <a:spcAft>
                <a:spcPts val="0"/>
              </a:spcAft>
              <a:buFont typeface="Wingdings 3" charset="2"/>
              <a:buNone/>
              <a:defRPr/>
            </a:pPr>
            <a:r>
              <a:rPr lang="cs-CZ" altLang="cs-CZ" sz="2000" dirty="0"/>
              <a:t> </a:t>
            </a:r>
            <a:endParaRPr lang="cs-CZ" altLang="cs-CZ" sz="3200" i="1" dirty="0"/>
          </a:p>
        </p:txBody>
      </p:sp>
      <p:pic>
        <p:nvPicPr>
          <p:cNvPr id="20485"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1037" y="243728"/>
            <a:ext cx="4721919" cy="994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bdélník 1">
            <a:extLst>
              <a:ext uri="{FF2B5EF4-FFF2-40B4-BE49-F238E27FC236}">
                <a16:creationId xmlns:a16="http://schemas.microsoft.com/office/drawing/2014/main" id="{6FC5FA36-951D-48B8-950C-456ABFC1F754}"/>
              </a:ext>
            </a:extLst>
          </p:cNvPr>
          <p:cNvSpPr/>
          <p:nvPr/>
        </p:nvSpPr>
        <p:spPr>
          <a:xfrm>
            <a:off x="323528" y="5408982"/>
            <a:ext cx="8208912" cy="600164"/>
          </a:xfrm>
          <a:prstGeom prst="rect">
            <a:avLst/>
          </a:prstGeom>
        </p:spPr>
        <p:txBody>
          <a:bodyPr wrap="square">
            <a:spAutoFit/>
          </a:bodyPr>
          <a:lstStyle/>
          <a:p>
            <a:pPr algn="ctr">
              <a:spcBef>
                <a:spcPct val="0"/>
              </a:spcBef>
            </a:pPr>
            <a:r>
              <a:rPr lang="cs-CZ" sz="1100" i="1" dirty="0">
                <a:solidFill>
                  <a:srgbClr val="002060"/>
                </a:solidFill>
              </a:rPr>
              <a:t>Projekt „Místní akční plán rozvoje vzdělávání na území ORP Bystřice pod Hostýnem II </a:t>
            </a:r>
            <a:br>
              <a:rPr lang="cs-CZ" sz="1100" i="1" dirty="0">
                <a:solidFill>
                  <a:srgbClr val="002060"/>
                </a:solidFill>
              </a:rPr>
            </a:br>
            <a:r>
              <a:rPr lang="cs-CZ" sz="1100" i="1" dirty="0">
                <a:solidFill>
                  <a:srgbClr val="002060"/>
                </a:solidFill>
              </a:rPr>
              <a:t> </a:t>
            </a:r>
            <a:r>
              <a:rPr lang="cs-CZ" sz="1100" i="1" dirty="0" err="1">
                <a:solidFill>
                  <a:srgbClr val="002060"/>
                </a:solidFill>
              </a:rPr>
              <a:t>r.č</a:t>
            </a:r>
            <a:r>
              <a:rPr lang="cs-CZ" sz="1100" i="1" dirty="0">
                <a:solidFill>
                  <a:srgbClr val="002060"/>
                </a:solidFill>
              </a:rPr>
              <a:t>.: CZ.02.3.68/0.0/0.0/17_047/0009127 je realizovaný a financovaný s podporou ESF, </a:t>
            </a:r>
          </a:p>
          <a:p>
            <a:pPr algn="ctr">
              <a:spcBef>
                <a:spcPct val="0"/>
              </a:spcBef>
            </a:pPr>
            <a:r>
              <a:rPr lang="cs-CZ" sz="1100" i="1" dirty="0">
                <a:solidFill>
                  <a:srgbClr val="002060"/>
                </a:solidFill>
              </a:rPr>
              <a:t>Operačního programu výzkum, vývoj a vzdělávání a státního rozpočtu</a:t>
            </a:r>
          </a:p>
        </p:txBody>
      </p:sp>
    </p:spTree>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BC24038-F4AD-4BCE-8179-7544071B9958}"/>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4615453B-8D3E-4FCC-95EE-4CF25BA9E202}"/>
              </a:ext>
            </a:extLst>
          </p:cNvPr>
          <p:cNvSpPr>
            <a:spLocks noGrp="1"/>
          </p:cNvSpPr>
          <p:nvPr>
            <p:ph idx="1"/>
          </p:nvPr>
        </p:nvSpPr>
        <p:spPr/>
        <p:txBody>
          <a:bodyPr/>
          <a:lstStyle/>
          <a:p>
            <a:endParaRPr lang="cs-CZ" dirty="0"/>
          </a:p>
        </p:txBody>
      </p:sp>
      <p:grpSp>
        <p:nvGrpSpPr>
          <p:cNvPr id="4" name="Group 6207">
            <a:extLst>
              <a:ext uri="{FF2B5EF4-FFF2-40B4-BE49-F238E27FC236}">
                <a16:creationId xmlns:a16="http://schemas.microsoft.com/office/drawing/2014/main" id="{3343221B-3DFB-49A4-AAB6-B8ADC165A76C}"/>
              </a:ext>
            </a:extLst>
          </p:cNvPr>
          <p:cNvGrpSpPr/>
          <p:nvPr/>
        </p:nvGrpSpPr>
        <p:grpSpPr>
          <a:xfrm>
            <a:off x="683568" y="260648"/>
            <a:ext cx="7776864" cy="5544616"/>
            <a:chOff x="-4063" y="0"/>
            <a:chExt cx="5118608" cy="3835908"/>
          </a:xfrm>
        </p:grpSpPr>
        <p:pic>
          <p:nvPicPr>
            <p:cNvPr id="5" name="Picture 274">
              <a:extLst>
                <a:ext uri="{FF2B5EF4-FFF2-40B4-BE49-F238E27FC236}">
                  <a16:creationId xmlns:a16="http://schemas.microsoft.com/office/drawing/2014/main" id="{44ADC899-C3F5-4A8F-A68C-AD1417C55042}"/>
                </a:ext>
              </a:extLst>
            </p:cNvPr>
            <p:cNvPicPr/>
            <p:nvPr/>
          </p:nvPicPr>
          <p:blipFill>
            <a:blip r:embed="rId3"/>
            <a:stretch>
              <a:fillRect/>
            </a:stretch>
          </p:blipFill>
          <p:spPr>
            <a:xfrm>
              <a:off x="0" y="1"/>
              <a:ext cx="5114545" cy="853440"/>
            </a:xfrm>
            <a:prstGeom prst="rect">
              <a:avLst/>
            </a:prstGeom>
          </p:spPr>
        </p:pic>
        <p:pic>
          <p:nvPicPr>
            <p:cNvPr id="6" name="Picture 276">
              <a:extLst>
                <a:ext uri="{FF2B5EF4-FFF2-40B4-BE49-F238E27FC236}">
                  <a16:creationId xmlns:a16="http://schemas.microsoft.com/office/drawing/2014/main" id="{28055840-EBE3-4C58-ADEC-1E8B2B15593B}"/>
                </a:ext>
              </a:extLst>
            </p:cNvPr>
            <p:cNvPicPr/>
            <p:nvPr/>
          </p:nvPicPr>
          <p:blipFill>
            <a:blip r:embed="rId4"/>
            <a:stretch>
              <a:fillRect/>
            </a:stretch>
          </p:blipFill>
          <p:spPr>
            <a:xfrm>
              <a:off x="0" y="853442"/>
              <a:ext cx="5114545" cy="853440"/>
            </a:xfrm>
            <a:prstGeom prst="rect">
              <a:avLst/>
            </a:prstGeom>
          </p:spPr>
        </p:pic>
        <p:pic>
          <p:nvPicPr>
            <p:cNvPr id="7" name="Picture 278">
              <a:extLst>
                <a:ext uri="{FF2B5EF4-FFF2-40B4-BE49-F238E27FC236}">
                  <a16:creationId xmlns:a16="http://schemas.microsoft.com/office/drawing/2014/main" id="{AEAA4854-EF6F-4906-8BC6-B77E728BFB76}"/>
                </a:ext>
              </a:extLst>
            </p:cNvPr>
            <p:cNvPicPr/>
            <p:nvPr/>
          </p:nvPicPr>
          <p:blipFill>
            <a:blip r:embed="rId5"/>
            <a:stretch>
              <a:fillRect/>
            </a:stretch>
          </p:blipFill>
          <p:spPr>
            <a:xfrm>
              <a:off x="0" y="1706881"/>
              <a:ext cx="5114545" cy="853440"/>
            </a:xfrm>
            <a:prstGeom prst="rect">
              <a:avLst/>
            </a:prstGeom>
          </p:spPr>
        </p:pic>
        <p:pic>
          <p:nvPicPr>
            <p:cNvPr id="8" name="Picture 280">
              <a:extLst>
                <a:ext uri="{FF2B5EF4-FFF2-40B4-BE49-F238E27FC236}">
                  <a16:creationId xmlns:a16="http://schemas.microsoft.com/office/drawing/2014/main" id="{AD84D355-27EA-49CD-B81C-F42EE6731623}"/>
                </a:ext>
              </a:extLst>
            </p:cNvPr>
            <p:cNvPicPr/>
            <p:nvPr/>
          </p:nvPicPr>
          <p:blipFill>
            <a:blip r:embed="rId6"/>
            <a:stretch>
              <a:fillRect/>
            </a:stretch>
          </p:blipFill>
          <p:spPr>
            <a:xfrm>
              <a:off x="0" y="2560321"/>
              <a:ext cx="5114545" cy="853440"/>
            </a:xfrm>
            <a:prstGeom prst="rect">
              <a:avLst/>
            </a:prstGeom>
          </p:spPr>
        </p:pic>
        <p:pic>
          <p:nvPicPr>
            <p:cNvPr id="9" name="Picture 6863">
              <a:extLst>
                <a:ext uri="{FF2B5EF4-FFF2-40B4-BE49-F238E27FC236}">
                  <a16:creationId xmlns:a16="http://schemas.microsoft.com/office/drawing/2014/main" id="{7248BFE1-E2DD-4C61-AEC6-B25939E57C59}"/>
                </a:ext>
              </a:extLst>
            </p:cNvPr>
            <p:cNvPicPr/>
            <p:nvPr/>
          </p:nvPicPr>
          <p:blipFill>
            <a:blip r:embed="rId7"/>
            <a:stretch>
              <a:fillRect/>
            </a:stretch>
          </p:blipFill>
          <p:spPr>
            <a:xfrm>
              <a:off x="-4063" y="3411220"/>
              <a:ext cx="5117593" cy="423672"/>
            </a:xfrm>
            <a:prstGeom prst="rect">
              <a:avLst/>
            </a:prstGeom>
          </p:spPr>
        </p:pic>
        <p:sp>
          <p:nvSpPr>
            <p:cNvPr id="10" name="Shape 283">
              <a:extLst>
                <a:ext uri="{FF2B5EF4-FFF2-40B4-BE49-F238E27FC236}">
                  <a16:creationId xmlns:a16="http://schemas.microsoft.com/office/drawing/2014/main" id="{A966B58E-67A9-485D-9734-31D040F68D60}"/>
                </a:ext>
              </a:extLst>
            </p:cNvPr>
            <p:cNvSpPr/>
            <p:nvPr/>
          </p:nvSpPr>
          <p:spPr>
            <a:xfrm>
              <a:off x="0" y="0"/>
              <a:ext cx="5114544" cy="3835908"/>
            </a:xfrm>
            <a:custGeom>
              <a:avLst/>
              <a:gdLst/>
              <a:ahLst/>
              <a:cxnLst/>
              <a:rect l="0" t="0" r="0" b="0"/>
              <a:pathLst>
                <a:path w="5114544" h="3835908">
                  <a:moveTo>
                    <a:pt x="0" y="0"/>
                  </a:moveTo>
                  <a:lnTo>
                    <a:pt x="5114544" y="0"/>
                  </a:lnTo>
                  <a:lnTo>
                    <a:pt x="5114544" y="3835908"/>
                  </a:lnTo>
                  <a:lnTo>
                    <a:pt x="0" y="3835908"/>
                  </a:lnTo>
                  <a:close/>
                </a:path>
              </a:pathLst>
            </a:custGeom>
            <a:ln w="9144" cap="flat">
              <a:miter lim="101600"/>
            </a:ln>
          </p:spPr>
          <p:style>
            <a:lnRef idx="1">
              <a:srgbClr val="000000"/>
            </a:lnRef>
            <a:fillRef idx="0">
              <a:srgbClr val="000000">
                <a:alpha val="0"/>
              </a:srgbClr>
            </a:fillRef>
            <a:effectRef idx="0">
              <a:scrgbClr r="0" g="0" b="0"/>
            </a:effectRef>
            <a:fontRef idx="none"/>
          </p:style>
          <p:txBody>
            <a:bodyPr/>
            <a:lstStyle/>
            <a:p>
              <a:endParaRPr lang="cs-CZ"/>
            </a:p>
          </p:txBody>
        </p:sp>
      </p:grpSp>
    </p:spTree>
    <p:extLst>
      <p:ext uri="{BB962C8B-B14F-4D97-AF65-F5344CB8AC3E}">
        <p14:creationId xmlns:p14="http://schemas.microsoft.com/office/powerpoint/2010/main" val="3245824890"/>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958535D-D4FD-4184-A82A-62E86F9C8AAA}"/>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81A0BD36-0D97-4115-931F-F543DD28A275}"/>
              </a:ext>
            </a:extLst>
          </p:cNvPr>
          <p:cNvSpPr>
            <a:spLocks noGrp="1"/>
          </p:cNvSpPr>
          <p:nvPr>
            <p:ph idx="1"/>
          </p:nvPr>
        </p:nvSpPr>
        <p:spPr/>
        <p:txBody>
          <a:bodyPr/>
          <a:lstStyle/>
          <a:p>
            <a:endParaRPr lang="cs-CZ"/>
          </a:p>
        </p:txBody>
      </p:sp>
      <p:grpSp>
        <p:nvGrpSpPr>
          <p:cNvPr id="4" name="Group 6091">
            <a:extLst>
              <a:ext uri="{FF2B5EF4-FFF2-40B4-BE49-F238E27FC236}">
                <a16:creationId xmlns:a16="http://schemas.microsoft.com/office/drawing/2014/main" id="{597244B2-393E-4D10-A35A-24FEBE72B78C}"/>
              </a:ext>
            </a:extLst>
          </p:cNvPr>
          <p:cNvGrpSpPr/>
          <p:nvPr/>
        </p:nvGrpSpPr>
        <p:grpSpPr>
          <a:xfrm>
            <a:off x="899592" y="116632"/>
            <a:ext cx="7560840" cy="5936848"/>
            <a:chOff x="-4063" y="0"/>
            <a:chExt cx="5118608" cy="3835908"/>
          </a:xfrm>
        </p:grpSpPr>
        <p:pic>
          <p:nvPicPr>
            <p:cNvPr id="5" name="Picture 302">
              <a:extLst>
                <a:ext uri="{FF2B5EF4-FFF2-40B4-BE49-F238E27FC236}">
                  <a16:creationId xmlns:a16="http://schemas.microsoft.com/office/drawing/2014/main" id="{B9AEDBDE-6D60-41CD-9564-02B9482F7828}"/>
                </a:ext>
              </a:extLst>
            </p:cNvPr>
            <p:cNvPicPr/>
            <p:nvPr/>
          </p:nvPicPr>
          <p:blipFill>
            <a:blip r:embed="rId3"/>
            <a:stretch>
              <a:fillRect/>
            </a:stretch>
          </p:blipFill>
          <p:spPr>
            <a:xfrm>
              <a:off x="0" y="1"/>
              <a:ext cx="5114545" cy="853440"/>
            </a:xfrm>
            <a:prstGeom prst="rect">
              <a:avLst/>
            </a:prstGeom>
          </p:spPr>
        </p:pic>
        <p:pic>
          <p:nvPicPr>
            <p:cNvPr id="6" name="Picture 304">
              <a:extLst>
                <a:ext uri="{FF2B5EF4-FFF2-40B4-BE49-F238E27FC236}">
                  <a16:creationId xmlns:a16="http://schemas.microsoft.com/office/drawing/2014/main" id="{F955B8B1-031D-4B5A-B044-79BAC3DD7865}"/>
                </a:ext>
              </a:extLst>
            </p:cNvPr>
            <p:cNvPicPr/>
            <p:nvPr/>
          </p:nvPicPr>
          <p:blipFill>
            <a:blip r:embed="rId4"/>
            <a:stretch>
              <a:fillRect/>
            </a:stretch>
          </p:blipFill>
          <p:spPr>
            <a:xfrm>
              <a:off x="0" y="853442"/>
              <a:ext cx="5114545" cy="853440"/>
            </a:xfrm>
            <a:prstGeom prst="rect">
              <a:avLst/>
            </a:prstGeom>
          </p:spPr>
        </p:pic>
        <p:pic>
          <p:nvPicPr>
            <p:cNvPr id="7" name="Picture 306">
              <a:extLst>
                <a:ext uri="{FF2B5EF4-FFF2-40B4-BE49-F238E27FC236}">
                  <a16:creationId xmlns:a16="http://schemas.microsoft.com/office/drawing/2014/main" id="{D6DACD81-B496-46A9-913E-97F9FF43D381}"/>
                </a:ext>
              </a:extLst>
            </p:cNvPr>
            <p:cNvPicPr/>
            <p:nvPr/>
          </p:nvPicPr>
          <p:blipFill>
            <a:blip r:embed="rId5"/>
            <a:stretch>
              <a:fillRect/>
            </a:stretch>
          </p:blipFill>
          <p:spPr>
            <a:xfrm>
              <a:off x="0" y="1706881"/>
              <a:ext cx="5114545" cy="853440"/>
            </a:xfrm>
            <a:prstGeom prst="rect">
              <a:avLst/>
            </a:prstGeom>
          </p:spPr>
        </p:pic>
        <p:pic>
          <p:nvPicPr>
            <p:cNvPr id="8" name="Picture 308">
              <a:extLst>
                <a:ext uri="{FF2B5EF4-FFF2-40B4-BE49-F238E27FC236}">
                  <a16:creationId xmlns:a16="http://schemas.microsoft.com/office/drawing/2014/main" id="{840C0547-A7BF-482A-AAA6-68AA331516E5}"/>
                </a:ext>
              </a:extLst>
            </p:cNvPr>
            <p:cNvPicPr/>
            <p:nvPr/>
          </p:nvPicPr>
          <p:blipFill>
            <a:blip r:embed="rId6"/>
            <a:stretch>
              <a:fillRect/>
            </a:stretch>
          </p:blipFill>
          <p:spPr>
            <a:xfrm>
              <a:off x="0" y="2560321"/>
              <a:ext cx="5114545" cy="853440"/>
            </a:xfrm>
            <a:prstGeom prst="rect">
              <a:avLst/>
            </a:prstGeom>
          </p:spPr>
        </p:pic>
        <p:pic>
          <p:nvPicPr>
            <p:cNvPr id="9" name="Picture 6864">
              <a:extLst>
                <a:ext uri="{FF2B5EF4-FFF2-40B4-BE49-F238E27FC236}">
                  <a16:creationId xmlns:a16="http://schemas.microsoft.com/office/drawing/2014/main" id="{507494CB-E5FC-4B4A-AF4E-7471B8365BD3}"/>
                </a:ext>
              </a:extLst>
            </p:cNvPr>
            <p:cNvPicPr/>
            <p:nvPr/>
          </p:nvPicPr>
          <p:blipFill>
            <a:blip r:embed="rId7"/>
            <a:stretch>
              <a:fillRect/>
            </a:stretch>
          </p:blipFill>
          <p:spPr>
            <a:xfrm>
              <a:off x="-4063" y="3411220"/>
              <a:ext cx="5117593" cy="423672"/>
            </a:xfrm>
            <a:prstGeom prst="rect">
              <a:avLst/>
            </a:prstGeom>
          </p:spPr>
        </p:pic>
        <p:sp>
          <p:nvSpPr>
            <p:cNvPr id="10" name="Shape 311">
              <a:extLst>
                <a:ext uri="{FF2B5EF4-FFF2-40B4-BE49-F238E27FC236}">
                  <a16:creationId xmlns:a16="http://schemas.microsoft.com/office/drawing/2014/main" id="{C59ACCA6-5520-4FEB-96D2-332FF0A9218C}"/>
                </a:ext>
              </a:extLst>
            </p:cNvPr>
            <p:cNvSpPr/>
            <p:nvPr/>
          </p:nvSpPr>
          <p:spPr>
            <a:xfrm>
              <a:off x="0" y="0"/>
              <a:ext cx="5114544" cy="3835908"/>
            </a:xfrm>
            <a:custGeom>
              <a:avLst/>
              <a:gdLst/>
              <a:ahLst/>
              <a:cxnLst/>
              <a:rect l="0" t="0" r="0" b="0"/>
              <a:pathLst>
                <a:path w="5114544" h="3835908">
                  <a:moveTo>
                    <a:pt x="0" y="0"/>
                  </a:moveTo>
                  <a:lnTo>
                    <a:pt x="5114544" y="0"/>
                  </a:lnTo>
                  <a:lnTo>
                    <a:pt x="5114544" y="3835908"/>
                  </a:lnTo>
                  <a:lnTo>
                    <a:pt x="0" y="3835908"/>
                  </a:lnTo>
                  <a:close/>
                </a:path>
              </a:pathLst>
            </a:custGeom>
            <a:ln w="9144" cap="flat">
              <a:miter lim="101600"/>
            </a:ln>
          </p:spPr>
          <p:style>
            <a:lnRef idx="1">
              <a:srgbClr val="000000"/>
            </a:lnRef>
            <a:fillRef idx="0">
              <a:srgbClr val="000000">
                <a:alpha val="0"/>
              </a:srgbClr>
            </a:fillRef>
            <a:effectRef idx="0">
              <a:scrgbClr r="0" g="0" b="0"/>
            </a:effectRef>
            <a:fontRef idx="none"/>
          </p:style>
          <p:txBody>
            <a:bodyPr/>
            <a:lstStyle/>
            <a:p>
              <a:endParaRPr lang="cs-CZ"/>
            </a:p>
          </p:txBody>
        </p:sp>
      </p:grpSp>
    </p:spTree>
    <p:extLst>
      <p:ext uri="{BB962C8B-B14F-4D97-AF65-F5344CB8AC3E}">
        <p14:creationId xmlns:p14="http://schemas.microsoft.com/office/powerpoint/2010/main" val="31172990"/>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71BABE8-8C90-4423-9B90-19913AEA431B}"/>
              </a:ext>
            </a:extLst>
          </p:cNvPr>
          <p:cNvSpPr>
            <a:spLocks noGrp="1"/>
          </p:cNvSpPr>
          <p:nvPr>
            <p:ph type="title"/>
          </p:nvPr>
        </p:nvSpPr>
        <p:spPr>
          <a:xfrm>
            <a:off x="885782" y="166910"/>
            <a:ext cx="7982036" cy="1280890"/>
          </a:xfrm>
        </p:spPr>
        <p:txBody>
          <a:bodyPr>
            <a:normAutofit fontScale="90000"/>
          </a:bodyPr>
          <a:lstStyle/>
          <a:p>
            <a:r>
              <a:rPr lang="cs-CZ" sz="2800" b="1" dirty="0">
                <a:latin typeface="Times New Roman" panose="02020603050405020304" pitchFamily="18" charset="0"/>
              </a:rPr>
              <a:t> </a:t>
            </a:r>
            <a:br>
              <a:rPr lang="cs-CZ" sz="2800" b="1" dirty="0">
                <a:latin typeface="Times New Roman" panose="02020603050405020304" pitchFamily="18" charset="0"/>
              </a:rPr>
            </a:br>
            <a:r>
              <a:rPr lang="cs-CZ" sz="2800" b="1" dirty="0">
                <a:latin typeface="Times New Roman" panose="02020603050405020304" pitchFamily="18" charset="0"/>
              </a:rPr>
              <a:t>5</a:t>
            </a:r>
            <a:r>
              <a:rPr lang="cs-CZ" sz="2400" b="1" dirty="0"/>
              <a:t>) Spolupráce škol a neformálních NNO – klubů, prostřednictvím realizace akcí, podporujících spolupráci s rodiči a gramotnost dětí a žáků </a:t>
            </a:r>
            <a:br>
              <a:rPr lang="cs-CZ" dirty="0">
                <a:latin typeface="Times New Roman" panose="02020603050405020304" pitchFamily="18" charset="0"/>
                <a:ea typeface="Times New Roman" panose="02020603050405020304" pitchFamily="18" charset="0"/>
              </a:rPr>
            </a:br>
            <a:endParaRPr lang="cs-CZ" dirty="0"/>
          </a:p>
        </p:txBody>
      </p:sp>
      <p:sp>
        <p:nvSpPr>
          <p:cNvPr id="3" name="Zástupný symbol pro obsah 2">
            <a:extLst>
              <a:ext uri="{FF2B5EF4-FFF2-40B4-BE49-F238E27FC236}">
                <a16:creationId xmlns:a16="http://schemas.microsoft.com/office/drawing/2014/main" id="{EBA6B175-745B-4338-ABC5-F40E5A3EB7C3}"/>
              </a:ext>
            </a:extLst>
          </p:cNvPr>
          <p:cNvSpPr>
            <a:spLocks noGrp="1"/>
          </p:cNvSpPr>
          <p:nvPr>
            <p:ph idx="1"/>
          </p:nvPr>
        </p:nvSpPr>
        <p:spPr>
          <a:xfrm>
            <a:off x="539552" y="2226809"/>
            <a:ext cx="8064896" cy="4326391"/>
          </a:xfrm>
        </p:spPr>
        <p:txBody>
          <a:bodyPr>
            <a:normAutofit/>
          </a:bodyPr>
          <a:lstStyle/>
          <a:p>
            <a:pPr>
              <a:buFont typeface="Wingdings" panose="05000000000000000000" pitchFamily="2" charset="2"/>
              <a:buChar char="Ø"/>
            </a:pPr>
            <a:r>
              <a:rPr lang="cs-CZ" sz="1800" b="1" dirty="0">
                <a:solidFill>
                  <a:srgbClr val="FF0000"/>
                </a:solidFill>
              </a:rPr>
              <a:t>AKTIVITA JE  V REALIZACI  </a:t>
            </a:r>
          </a:p>
          <a:p>
            <a:pPr algn="just"/>
            <a:r>
              <a:rPr lang="cs-CZ" sz="1300" b="1" i="1" dirty="0"/>
              <a:t>Popis aktivity:  </a:t>
            </a:r>
            <a:r>
              <a:rPr lang="cs-CZ" sz="1300" i="1" dirty="0"/>
              <a:t>Jedná </a:t>
            </a:r>
            <a:r>
              <a:rPr lang="cs-CZ" sz="1400" i="1" dirty="0"/>
              <a:t>se o realizaci jednodenních akcí, které organizuje do projektu zapojená NNO a které jsou  zaměřeny např. na rozvoj matematické a čtenářské gramotnosti, na polytechnické vzdělávání, na řemesla, na rozvoj manuální zručnosti, nebo na péči o krajinu a farmářství. </a:t>
            </a:r>
          </a:p>
          <a:p>
            <a:pPr algn="just"/>
            <a:r>
              <a:rPr lang="cs-CZ" sz="1400" i="1" dirty="0"/>
              <a:t>Je navázána spolupráce s organizacemi jako jsou SOS Kajuta,  Okrašlovací a zábavní spolek, z. s. a ONENESS o.p.s Rusava. </a:t>
            </a:r>
          </a:p>
          <a:p>
            <a:pPr algn="just"/>
            <a:r>
              <a:rPr lang="cs-CZ" sz="1400" b="1" i="1" dirty="0">
                <a:solidFill>
                  <a:schemeClr val="accent3">
                    <a:lumMod val="75000"/>
                  </a:schemeClr>
                </a:solidFill>
              </a:rPr>
              <a:t>Doposud proběhly 4 akce. </a:t>
            </a:r>
          </a:p>
          <a:p>
            <a:pPr lvl="7">
              <a:buFont typeface="Courier New" panose="02070309020205020404" pitchFamily="49" charset="0"/>
              <a:buChar char="o"/>
            </a:pPr>
            <a:r>
              <a:rPr lang="cs-CZ" b="1" dirty="0"/>
              <a:t> </a:t>
            </a:r>
            <a:r>
              <a:rPr lang="cs-CZ" b="1" u="sng" dirty="0"/>
              <a:t>Kontakt na zodpovědnou osobu pro další informace:  </a:t>
            </a:r>
          </a:p>
          <a:p>
            <a:pPr lvl="8">
              <a:buFont typeface="Wingdings" panose="05000000000000000000" pitchFamily="2" charset="2"/>
              <a:buChar char="ü"/>
            </a:pPr>
            <a:r>
              <a:rPr lang="cs-CZ" b="1" dirty="0"/>
              <a:t>Bc. Erika Mašlaňová </a:t>
            </a:r>
          </a:p>
          <a:p>
            <a:pPr lvl="8">
              <a:buFont typeface="Wingdings" panose="05000000000000000000" pitchFamily="2" charset="2"/>
              <a:buChar char="ü"/>
            </a:pPr>
            <a:r>
              <a:rPr lang="cs-CZ" b="1" dirty="0"/>
              <a:t>telefon: +420 721 423 606</a:t>
            </a:r>
          </a:p>
          <a:p>
            <a:pPr lvl="8">
              <a:buFont typeface="Wingdings" panose="05000000000000000000" pitchFamily="2" charset="2"/>
              <a:buChar char="ü"/>
            </a:pPr>
            <a:r>
              <a:rPr lang="cs-CZ" b="1" dirty="0"/>
              <a:t>email</a:t>
            </a:r>
            <a:r>
              <a:rPr lang="cs-CZ" i="1" dirty="0">
                <a:solidFill>
                  <a:srgbClr val="0070C0"/>
                </a:solidFill>
              </a:rPr>
              <a:t>: </a:t>
            </a:r>
            <a:r>
              <a:rPr lang="cs-CZ" i="1" dirty="0">
                <a:hlinkClick r:id="rId3"/>
              </a:rPr>
              <a:t>erikamaslanova@email.cz</a:t>
            </a:r>
            <a:endParaRPr lang="cs-CZ" i="1" dirty="0">
              <a:solidFill>
                <a:srgbClr val="0070C0"/>
              </a:solidFill>
            </a:endParaRPr>
          </a:p>
          <a:p>
            <a:endParaRPr lang="cs-CZ" dirty="0"/>
          </a:p>
          <a:p>
            <a:endParaRPr lang="cs-CZ" sz="1300" b="1" i="1" dirty="0"/>
          </a:p>
          <a:p>
            <a:endParaRPr lang="cs-CZ" sz="1300" b="1" i="1" u="sng" dirty="0"/>
          </a:p>
          <a:p>
            <a:endParaRPr lang="cs-CZ" sz="1300" b="1" i="1" u="sng" dirty="0"/>
          </a:p>
          <a:p>
            <a:endParaRPr lang="cs-CZ" sz="1300" b="1" i="1" u="sng" dirty="0"/>
          </a:p>
          <a:p>
            <a:endParaRPr lang="cs-CZ" dirty="0"/>
          </a:p>
        </p:txBody>
      </p:sp>
      <p:sp>
        <p:nvSpPr>
          <p:cNvPr id="4" name="Rectangle 1">
            <a:extLst>
              <a:ext uri="{FF2B5EF4-FFF2-40B4-BE49-F238E27FC236}">
                <a16:creationId xmlns:a16="http://schemas.microsoft.com/office/drawing/2014/main" id="{63455EED-79FC-41F9-B894-4ABF9AEDF61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000" b="0" i="0" u="none" strike="noStrike" cap="none" normalizeH="0" baseline="0">
                <a:ln>
                  <a:noFill/>
                </a:ln>
                <a:solidFill>
                  <a:srgbClr val="000000"/>
                </a:solidFill>
                <a:effectLst/>
                <a:latin typeface="TriviaSeznam"/>
              </a:rPr>
              <a:t> </a:t>
            </a:r>
            <a:r>
              <a:rPr kumimoji="0" lang="cs-CZ" altLang="cs-CZ" sz="600" b="0" i="0" u="none" strike="noStrike" cap="none" normalizeH="0" baseline="0">
                <a:ln>
                  <a:noFill/>
                </a:ln>
                <a:solidFill>
                  <a:schemeClr val="tx1"/>
                </a:solidFill>
                <a:effectLst/>
              </a:rPr>
              <a:t> </a:t>
            </a: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5" name="Rectangle 2">
            <a:extLst>
              <a:ext uri="{FF2B5EF4-FFF2-40B4-BE49-F238E27FC236}">
                <a16:creationId xmlns:a16="http://schemas.microsoft.com/office/drawing/2014/main" id="{07025456-9066-4388-848E-55C6E5E61E53}"/>
              </a:ext>
            </a:extLst>
          </p:cNvPr>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000" b="0" i="0" u="none" strike="noStrike" cap="none" normalizeH="0" baseline="0">
                <a:ln>
                  <a:noFill/>
                </a:ln>
                <a:solidFill>
                  <a:srgbClr val="000000"/>
                </a:solidFill>
                <a:effectLst/>
                <a:latin typeface="TriviaSeznam"/>
              </a:rPr>
              <a:t> </a:t>
            </a:r>
            <a:r>
              <a:rPr kumimoji="0" lang="cs-CZ" altLang="cs-CZ" sz="600" b="0" i="0" u="none" strike="noStrike" cap="none" normalizeH="0" baseline="0">
                <a:ln>
                  <a:noFill/>
                </a:ln>
                <a:solidFill>
                  <a:schemeClr val="tx1"/>
                </a:solidFill>
                <a:effectLst/>
              </a:rPr>
              <a:t> </a:t>
            </a: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6" name="Rectangle 3">
            <a:extLst>
              <a:ext uri="{FF2B5EF4-FFF2-40B4-BE49-F238E27FC236}">
                <a16:creationId xmlns:a16="http://schemas.microsoft.com/office/drawing/2014/main" id="{83EF2C01-E088-4778-80EB-B8BF22C3F52F}"/>
              </a:ext>
            </a:extLst>
          </p:cNvPr>
          <p:cNvSpPr>
            <a:spLocks noChangeArrowheads="1"/>
          </p:cNvSpPr>
          <p:nvPr/>
        </p:nvSpPr>
        <p:spPr bwMode="auto">
          <a:xfrm>
            <a:off x="304800" y="304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000" b="0" i="0" u="none" strike="noStrike" cap="none" normalizeH="0" baseline="0">
                <a:ln>
                  <a:noFill/>
                </a:ln>
                <a:solidFill>
                  <a:srgbClr val="000000"/>
                </a:solidFill>
                <a:effectLst/>
                <a:latin typeface="TriviaSeznam"/>
              </a:rPr>
              <a:t> </a:t>
            </a:r>
            <a:r>
              <a:rPr kumimoji="0" lang="cs-CZ" altLang="cs-CZ" sz="600" b="0" i="0" u="none" strike="noStrike" cap="none" normalizeH="0" baseline="0">
                <a:ln>
                  <a:noFill/>
                </a:ln>
                <a:solidFill>
                  <a:schemeClr val="tx1"/>
                </a:solidFill>
                <a:effectLst/>
              </a:rPr>
              <a:t> </a:t>
            </a: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7" name="Rectangle 4">
            <a:extLst>
              <a:ext uri="{FF2B5EF4-FFF2-40B4-BE49-F238E27FC236}">
                <a16:creationId xmlns:a16="http://schemas.microsoft.com/office/drawing/2014/main" id="{5415B71F-9F64-496F-956B-C5D3071B5C8E}"/>
              </a:ext>
            </a:extLst>
          </p:cNvPr>
          <p:cNvSpPr>
            <a:spLocks noChangeArrowheads="1"/>
          </p:cNvSpPr>
          <p:nvPr/>
        </p:nvSpPr>
        <p:spPr bwMode="auto">
          <a:xfrm>
            <a:off x="45720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000" b="0" i="0" u="none" strike="noStrike" cap="none" normalizeH="0" baseline="0">
                <a:ln>
                  <a:noFill/>
                </a:ln>
                <a:solidFill>
                  <a:srgbClr val="000000"/>
                </a:solidFill>
                <a:effectLst/>
                <a:latin typeface="TriviaSeznam"/>
              </a:rPr>
              <a:t> </a:t>
            </a:r>
            <a:r>
              <a:rPr kumimoji="0" lang="cs-CZ" altLang="cs-CZ" sz="600" b="0" i="0" u="none" strike="noStrike" cap="none" normalizeH="0" baseline="0">
                <a:ln>
                  <a:noFill/>
                </a:ln>
                <a:solidFill>
                  <a:schemeClr val="tx1"/>
                </a:solidFill>
                <a:effectLst/>
              </a:rPr>
              <a:t> </a:t>
            </a: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8" name="Rectangle 5">
            <a:extLst>
              <a:ext uri="{FF2B5EF4-FFF2-40B4-BE49-F238E27FC236}">
                <a16:creationId xmlns:a16="http://schemas.microsoft.com/office/drawing/2014/main" id="{7159E2E3-04FA-4A42-8FD5-8396D00C4C31}"/>
              </a:ext>
            </a:extLst>
          </p:cNvPr>
          <p:cNvSpPr>
            <a:spLocks noChangeArrowheads="1"/>
          </p:cNvSpPr>
          <p:nvPr/>
        </p:nvSpPr>
        <p:spPr bwMode="auto">
          <a:xfrm>
            <a:off x="6096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000" b="0" i="0" u="none" strike="noStrike" cap="none" normalizeH="0" baseline="0">
                <a:ln>
                  <a:noFill/>
                </a:ln>
                <a:solidFill>
                  <a:srgbClr val="000000"/>
                </a:solidFill>
                <a:effectLst/>
                <a:latin typeface="TriviaSeznam"/>
              </a:rPr>
              <a:t> </a:t>
            </a:r>
            <a:r>
              <a:rPr kumimoji="0" lang="cs-CZ" altLang="cs-CZ" sz="600" b="0" i="0" u="none" strike="noStrike" cap="none" normalizeH="0" baseline="0">
                <a:ln>
                  <a:noFill/>
                </a:ln>
                <a:solidFill>
                  <a:schemeClr val="tx1"/>
                </a:solidFill>
                <a:effectLst/>
              </a:rPr>
              <a:t> </a:t>
            </a:r>
            <a:endParaRPr kumimoji="0" lang="cs-CZ" altLang="cs-CZ"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779909141"/>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E8B6244-BC46-416D-AA19-6ABCB60895F5}"/>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9E1AD23A-E209-41B6-9689-66E6983ABBE8}"/>
              </a:ext>
            </a:extLst>
          </p:cNvPr>
          <p:cNvSpPr>
            <a:spLocks noGrp="1"/>
          </p:cNvSpPr>
          <p:nvPr>
            <p:ph idx="1"/>
          </p:nvPr>
        </p:nvSpPr>
        <p:spPr/>
        <p:txBody>
          <a:bodyPr/>
          <a:lstStyle/>
          <a:p>
            <a:endParaRPr lang="cs-CZ" dirty="0"/>
          </a:p>
        </p:txBody>
      </p:sp>
      <p:grpSp>
        <p:nvGrpSpPr>
          <p:cNvPr id="4" name="Group 5944">
            <a:extLst>
              <a:ext uri="{FF2B5EF4-FFF2-40B4-BE49-F238E27FC236}">
                <a16:creationId xmlns:a16="http://schemas.microsoft.com/office/drawing/2014/main" id="{FB33AD2C-A982-49BD-A83E-8ACCD1ABB764}"/>
              </a:ext>
            </a:extLst>
          </p:cNvPr>
          <p:cNvGrpSpPr/>
          <p:nvPr/>
        </p:nvGrpSpPr>
        <p:grpSpPr>
          <a:xfrm>
            <a:off x="935596" y="154608"/>
            <a:ext cx="7380820" cy="5898872"/>
            <a:chOff x="-4063" y="0"/>
            <a:chExt cx="5118608" cy="3835908"/>
          </a:xfrm>
        </p:grpSpPr>
        <p:pic>
          <p:nvPicPr>
            <p:cNvPr id="5" name="Picture 336">
              <a:extLst>
                <a:ext uri="{FF2B5EF4-FFF2-40B4-BE49-F238E27FC236}">
                  <a16:creationId xmlns:a16="http://schemas.microsoft.com/office/drawing/2014/main" id="{F8EF23F0-02AB-4425-90B0-8EBBD58B38B5}"/>
                </a:ext>
              </a:extLst>
            </p:cNvPr>
            <p:cNvPicPr/>
            <p:nvPr/>
          </p:nvPicPr>
          <p:blipFill>
            <a:blip r:embed="rId3"/>
            <a:stretch>
              <a:fillRect/>
            </a:stretch>
          </p:blipFill>
          <p:spPr>
            <a:xfrm>
              <a:off x="0" y="1"/>
              <a:ext cx="5114545" cy="853440"/>
            </a:xfrm>
            <a:prstGeom prst="rect">
              <a:avLst/>
            </a:prstGeom>
          </p:spPr>
        </p:pic>
        <p:pic>
          <p:nvPicPr>
            <p:cNvPr id="6" name="Picture 338">
              <a:extLst>
                <a:ext uri="{FF2B5EF4-FFF2-40B4-BE49-F238E27FC236}">
                  <a16:creationId xmlns:a16="http://schemas.microsoft.com/office/drawing/2014/main" id="{9B405308-99A6-42E5-912C-4B0EB8784E9C}"/>
                </a:ext>
              </a:extLst>
            </p:cNvPr>
            <p:cNvPicPr/>
            <p:nvPr/>
          </p:nvPicPr>
          <p:blipFill>
            <a:blip r:embed="rId4"/>
            <a:stretch>
              <a:fillRect/>
            </a:stretch>
          </p:blipFill>
          <p:spPr>
            <a:xfrm>
              <a:off x="0" y="853442"/>
              <a:ext cx="5114545" cy="853440"/>
            </a:xfrm>
            <a:prstGeom prst="rect">
              <a:avLst/>
            </a:prstGeom>
          </p:spPr>
        </p:pic>
        <p:pic>
          <p:nvPicPr>
            <p:cNvPr id="7" name="Picture 340">
              <a:extLst>
                <a:ext uri="{FF2B5EF4-FFF2-40B4-BE49-F238E27FC236}">
                  <a16:creationId xmlns:a16="http://schemas.microsoft.com/office/drawing/2014/main" id="{27BB3FB5-07C4-4CF0-8B49-77805DC416BC}"/>
                </a:ext>
              </a:extLst>
            </p:cNvPr>
            <p:cNvPicPr/>
            <p:nvPr/>
          </p:nvPicPr>
          <p:blipFill>
            <a:blip r:embed="rId5"/>
            <a:stretch>
              <a:fillRect/>
            </a:stretch>
          </p:blipFill>
          <p:spPr>
            <a:xfrm>
              <a:off x="0" y="1706881"/>
              <a:ext cx="5114545" cy="853440"/>
            </a:xfrm>
            <a:prstGeom prst="rect">
              <a:avLst/>
            </a:prstGeom>
          </p:spPr>
        </p:pic>
        <p:pic>
          <p:nvPicPr>
            <p:cNvPr id="8" name="Picture 342">
              <a:extLst>
                <a:ext uri="{FF2B5EF4-FFF2-40B4-BE49-F238E27FC236}">
                  <a16:creationId xmlns:a16="http://schemas.microsoft.com/office/drawing/2014/main" id="{BB707D26-0230-4A93-915C-13F09CE7E696}"/>
                </a:ext>
              </a:extLst>
            </p:cNvPr>
            <p:cNvPicPr/>
            <p:nvPr/>
          </p:nvPicPr>
          <p:blipFill>
            <a:blip r:embed="rId6"/>
            <a:stretch>
              <a:fillRect/>
            </a:stretch>
          </p:blipFill>
          <p:spPr>
            <a:xfrm>
              <a:off x="0" y="2560321"/>
              <a:ext cx="5114545" cy="853440"/>
            </a:xfrm>
            <a:prstGeom prst="rect">
              <a:avLst/>
            </a:prstGeom>
          </p:spPr>
        </p:pic>
        <p:pic>
          <p:nvPicPr>
            <p:cNvPr id="9" name="Picture 6865">
              <a:extLst>
                <a:ext uri="{FF2B5EF4-FFF2-40B4-BE49-F238E27FC236}">
                  <a16:creationId xmlns:a16="http://schemas.microsoft.com/office/drawing/2014/main" id="{C4B0AF28-C4EC-446D-970F-0207A68F8F64}"/>
                </a:ext>
              </a:extLst>
            </p:cNvPr>
            <p:cNvPicPr/>
            <p:nvPr/>
          </p:nvPicPr>
          <p:blipFill>
            <a:blip r:embed="rId7"/>
            <a:stretch>
              <a:fillRect/>
            </a:stretch>
          </p:blipFill>
          <p:spPr>
            <a:xfrm>
              <a:off x="-4063" y="3411220"/>
              <a:ext cx="5117593" cy="423672"/>
            </a:xfrm>
            <a:prstGeom prst="rect">
              <a:avLst/>
            </a:prstGeom>
          </p:spPr>
        </p:pic>
        <p:sp>
          <p:nvSpPr>
            <p:cNvPr id="10" name="Shape 345">
              <a:extLst>
                <a:ext uri="{FF2B5EF4-FFF2-40B4-BE49-F238E27FC236}">
                  <a16:creationId xmlns:a16="http://schemas.microsoft.com/office/drawing/2014/main" id="{091C2909-88AE-4EC8-A92B-BCA93ABDAA24}"/>
                </a:ext>
              </a:extLst>
            </p:cNvPr>
            <p:cNvSpPr/>
            <p:nvPr/>
          </p:nvSpPr>
          <p:spPr>
            <a:xfrm>
              <a:off x="0" y="0"/>
              <a:ext cx="5114544" cy="3835908"/>
            </a:xfrm>
            <a:custGeom>
              <a:avLst/>
              <a:gdLst/>
              <a:ahLst/>
              <a:cxnLst/>
              <a:rect l="0" t="0" r="0" b="0"/>
              <a:pathLst>
                <a:path w="5114544" h="3835908">
                  <a:moveTo>
                    <a:pt x="0" y="0"/>
                  </a:moveTo>
                  <a:lnTo>
                    <a:pt x="5114544" y="0"/>
                  </a:lnTo>
                  <a:lnTo>
                    <a:pt x="5114544" y="3835908"/>
                  </a:lnTo>
                  <a:lnTo>
                    <a:pt x="0" y="3835908"/>
                  </a:lnTo>
                  <a:close/>
                </a:path>
              </a:pathLst>
            </a:custGeom>
            <a:ln w="9144" cap="flat">
              <a:miter lim="101600"/>
            </a:ln>
          </p:spPr>
          <p:style>
            <a:lnRef idx="1">
              <a:srgbClr val="000000"/>
            </a:lnRef>
            <a:fillRef idx="0">
              <a:srgbClr val="000000">
                <a:alpha val="0"/>
              </a:srgbClr>
            </a:fillRef>
            <a:effectRef idx="0">
              <a:scrgbClr r="0" g="0" b="0"/>
            </a:effectRef>
            <a:fontRef idx="none"/>
          </p:style>
          <p:txBody>
            <a:bodyPr/>
            <a:lstStyle/>
            <a:p>
              <a:endParaRPr lang="cs-CZ"/>
            </a:p>
          </p:txBody>
        </p:sp>
      </p:grpSp>
    </p:spTree>
    <p:extLst>
      <p:ext uri="{BB962C8B-B14F-4D97-AF65-F5344CB8AC3E}">
        <p14:creationId xmlns:p14="http://schemas.microsoft.com/office/powerpoint/2010/main" val="158609787"/>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71BABE8-8C90-4423-9B90-19913AEA431B}"/>
              </a:ext>
            </a:extLst>
          </p:cNvPr>
          <p:cNvSpPr>
            <a:spLocks noGrp="1"/>
          </p:cNvSpPr>
          <p:nvPr>
            <p:ph type="title"/>
          </p:nvPr>
        </p:nvSpPr>
        <p:spPr>
          <a:xfrm>
            <a:off x="492646" y="304054"/>
            <a:ext cx="8410618" cy="1280890"/>
          </a:xfrm>
        </p:spPr>
        <p:txBody>
          <a:bodyPr>
            <a:normAutofit fontScale="90000"/>
          </a:bodyPr>
          <a:lstStyle/>
          <a:p>
            <a:r>
              <a:rPr lang="cs-CZ" sz="2800" b="1" dirty="0">
                <a:latin typeface="Times New Roman" panose="02020603050405020304" pitchFamily="18" charset="0"/>
              </a:rPr>
              <a:t>6) E</a:t>
            </a:r>
            <a:r>
              <a:rPr lang="cs-CZ" sz="2000" b="1" dirty="0"/>
              <a:t>xkurze DĚTÍ A žáků na pracoviště, do center, provozů </a:t>
            </a:r>
            <a:br>
              <a:rPr lang="cs-CZ" sz="2000" b="1" dirty="0"/>
            </a:br>
            <a:r>
              <a:rPr lang="cs-CZ" sz="2000" b="1" dirty="0"/>
              <a:t>a organizací, zabývajících se polytechnickým vzděláváním, řemesly, rozvojem manuální zručnosti, nebo péčí o krajinu a farmářstvím </a:t>
            </a:r>
            <a:br>
              <a:rPr lang="cs-CZ" sz="2000" b="1" dirty="0"/>
            </a:br>
            <a:br>
              <a:rPr lang="cs-CZ" sz="2200" dirty="0">
                <a:latin typeface="Times New Roman" panose="02020603050405020304" pitchFamily="18" charset="0"/>
                <a:ea typeface="Times New Roman" panose="02020603050405020304" pitchFamily="18" charset="0"/>
              </a:rPr>
            </a:br>
            <a:endParaRPr lang="cs-CZ" sz="2200" dirty="0"/>
          </a:p>
        </p:txBody>
      </p:sp>
      <p:sp>
        <p:nvSpPr>
          <p:cNvPr id="3" name="Zástupný symbol pro obsah 2">
            <a:extLst>
              <a:ext uri="{FF2B5EF4-FFF2-40B4-BE49-F238E27FC236}">
                <a16:creationId xmlns:a16="http://schemas.microsoft.com/office/drawing/2014/main" id="{EBA6B175-745B-4338-ABC5-F40E5A3EB7C3}"/>
              </a:ext>
            </a:extLst>
          </p:cNvPr>
          <p:cNvSpPr>
            <a:spLocks noGrp="1"/>
          </p:cNvSpPr>
          <p:nvPr>
            <p:ph idx="1"/>
          </p:nvPr>
        </p:nvSpPr>
        <p:spPr>
          <a:xfrm>
            <a:off x="539552" y="2074409"/>
            <a:ext cx="8064896" cy="4326391"/>
          </a:xfrm>
        </p:spPr>
        <p:txBody>
          <a:bodyPr>
            <a:normAutofit/>
          </a:bodyPr>
          <a:lstStyle/>
          <a:p>
            <a:pPr>
              <a:buFont typeface="Wingdings" panose="05000000000000000000" pitchFamily="2" charset="2"/>
              <a:buChar char="Ø"/>
            </a:pPr>
            <a:r>
              <a:rPr lang="cs-CZ" sz="1800" b="1" dirty="0">
                <a:solidFill>
                  <a:srgbClr val="FF0000"/>
                </a:solidFill>
              </a:rPr>
              <a:t>AKTIVITA JE  V REALIZACI </a:t>
            </a:r>
          </a:p>
          <a:p>
            <a:pPr algn="just"/>
            <a:r>
              <a:rPr lang="cs-CZ" sz="1300" b="1" i="1" dirty="0"/>
              <a:t>Popis aktivity:  </a:t>
            </a:r>
            <a:r>
              <a:rPr lang="cs-CZ" sz="1300" i="1" dirty="0"/>
              <a:t>Probíhají exkurze dětí a žáků základních a mateřských škol na přírodovědná a technická pracoviště a do center podporující popularizaci vědy a vědeckých a technických provozů s návazností na ŠVP (technologická muzea, IQ parky, VIDA vědecké centrum, ekocentra – (MŠ), nebo do organizací zabývajících se řemesly, rozvojem manuální zručnosti, nebo péčí o krajinu a farmářstvím.  Exkurze jsou plánovány tak, aby docházelo k posilování zájmu nejen o technické, ale také o přírodovědné a enviromentální obory, aby děti lépe chápali společenské změny, rozvoj vědeckého a technologického výzkumu a vývoje, aktuální témata a problémy.  </a:t>
            </a:r>
          </a:p>
          <a:p>
            <a:pPr algn="just"/>
            <a:r>
              <a:rPr lang="cs-CZ" sz="1200" b="1" i="1" dirty="0">
                <a:solidFill>
                  <a:schemeClr val="accent3">
                    <a:lumMod val="75000"/>
                  </a:schemeClr>
                </a:solidFill>
              </a:rPr>
              <a:t>Doposud proběhlo 6 exkurzí. </a:t>
            </a:r>
            <a:endParaRPr lang="cs-CZ" b="1" u="sng" dirty="0"/>
          </a:p>
          <a:p>
            <a:pPr lvl="6">
              <a:buFont typeface="Courier New" panose="02070309020205020404" pitchFamily="49" charset="0"/>
              <a:buChar char="o"/>
            </a:pPr>
            <a:r>
              <a:rPr lang="cs-CZ" b="1" u="sng" dirty="0"/>
              <a:t>Kontakt na zodpovědnou osobu pro další informace:  </a:t>
            </a:r>
          </a:p>
          <a:p>
            <a:pPr lvl="7">
              <a:buFont typeface="Wingdings" panose="05000000000000000000" pitchFamily="2" charset="2"/>
              <a:buChar char="ü"/>
            </a:pPr>
            <a:r>
              <a:rPr lang="cs-CZ" b="1" dirty="0"/>
              <a:t>Bc. Petra Valčuhová</a:t>
            </a:r>
          </a:p>
          <a:p>
            <a:pPr lvl="7">
              <a:buFont typeface="Wingdings" panose="05000000000000000000" pitchFamily="2" charset="2"/>
              <a:buChar char="ü"/>
            </a:pPr>
            <a:r>
              <a:rPr lang="cs-CZ" b="1" dirty="0"/>
              <a:t>telefon: +420 733 465 831</a:t>
            </a:r>
          </a:p>
          <a:p>
            <a:pPr lvl="7">
              <a:buFont typeface="Wingdings" panose="05000000000000000000" pitchFamily="2" charset="2"/>
              <a:buChar char="ü"/>
            </a:pPr>
            <a:r>
              <a:rPr lang="cs-CZ" b="1" dirty="0"/>
              <a:t>email</a:t>
            </a:r>
            <a:r>
              <a:rPr lang="cs-CZ" b="1" dirty="0">
                <a:solidFill>
                  <a:srgbClr val="0070C0"/>
                </a:solidFill>
              </a:rPr>
              <a:t>: </a:t>
            </a:r>
            <a:r>
              <a:rPr lang="cs-CZ" i="1" dirty="0">
                <a:hlinkClick r:id="rId3"/>
              </a:rPr>
              <a:t>petravalcuhova@email.cz</a:t>
            </a:r>
            <a:endParaRPr lang="cs-CZ" i="1" dirty="0">
              <a:solidFill>
                <a:srgbClr val="0070C0"/>
              </a:solidFill>
            </a:endParaRPr>
          </a:p>
          <a:p>
            <a:endParaRPr lang="cs-CZ" sz="1400" i="1" dirty="0"/>
          </a:p>
          <a:p>
            <a:endParaRPr lang="cs-CZ" dirty="0"/>
          </a:p>
          <a:p>
            <a:endParaRPr lang="cs-CZ" sz="1300" b="1" i="1" dirty="0"/>
          </a:p>
          <a:p>
            <a:endParaRPr lang="cs-CZ" sz="1300" b="1" i="1" u="sng" dirty="0"/>
          </a:p>
          <a:p>
            <a:endParaRPr lang="cs-CZ" sz="1300" b="1" i="1" u="sng" dirty="0"/>
          </a:p>
          <a:p>
            <a:endParaRPr lang="cs-CZ" sz="1300" b="1" i="1" u="sng" dirty="0"/>
          </a:p>
          <a:p>
            <a:endParaRPr lang="cs-CZ" dirty="0"/>
          </a:p>
        </p:txBody>
      </p:sp>
      <p:sp>
        <p:nvSpPr>
          <p:cNvPr id="4" name="Rectangle 1">
            <a:extLst>
              <a:ext uri="{FF2B5EF4-FFF2-40B4-BE49-F238E27FC236}">
                <a16:creationId xmlns:a16="http://schemas.microsoft.com/office/drawing/2014/main" id="{63455EED-79FC-41F9-B894-4ABF9AEDF61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000" b="0" i="0" u="none" strike="noStrike" cap="none" normalizeH="0" baseline="0">
                <a:ln>
                  <a:noFill/>
                </a:ln>
                <a:solidFill>
                  <a:srgbClr val="000000"/>
                </a:solidFill>
                <a:effectLst/>
                <a:latin typeface="TriviaSeznam"/>
              </a:rPr>
              <a:t> </a:t>
            </a:r>
            <a:r>
              <a:rPr kumimoji="0" lang="cs-CZ" altLang="cs-CZ" sz="600" b="0" i="0" u="none" strike="noStrike" cap="none" normalizeH="0" baseline="0">
                <a:ln>
                  <a:noFill/>
                </a:ln>
                <a:solidFill>
                  <a:schemeClr val="tx1"/>
                </a:solidFill>
                <a:effectLst/>
              </a:rPr>
              <a:t> </a:t>
            </a: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5" name="Rectangle 2">
            <a:extLst>
              <a:ext uri="{FF2B5EF4-FFF2-40B4-BE49-F238E27FC236}">
                <a16:creationId xmlns:a16="http://schemas.microsoft.com/office/drawing/2014/main" id="{07025456-9066-4388-848E-55C6E5E61E53}"/>
              </a:ext>
            </a:extLst>
          </p:cNvPr>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000" b="0" i="0" u="none" strike="noStrike" cap="none" normalizeH="0" baseline="0">
                <a:ln>
                  <a:noFill/>
                </a:ln>
                <a:solidFill>
                  <a:srgbClr val="000000"/>
                </a:solidFill>
                <a:effectLst/>
                <a:latin typeface="TriviaSeznam"/>
              </a:rPr>
              <a:t> </a:t>
            </a:r>
            <a:r>
              <a:rPr kumimoji="0" lang="cs-CZ" altLang="cs-CZ" sz="600" b="0" i="0" u="none" strike="noStrike" cap="none" normalizeH="0" baseline="0">
                <a:ln>
                  <a:noFill/>
                </a:ln>
                <a:solidFill>
                  <a:schemeClr val="tx1"/>
                </a:solidFill>
                <a:effectLst/>
              </a:rPr>
              <a:t> </a:t>
            </a: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6" name="Rectangle 3">
            <a:extLst>
              <a:ext uri="{FF2B5EF4-FFF2-40B4-BE49-F238E27FC236}">
                <a16:creationId xmlns:a16="http://schemas.microsoft.com/office/drawing/2014/main" id="{83EF2C01-E088-4778-80EB-B8BF22C3F52F}"/>
              </a:ext>
            </a:extLst>
          </p:cNvPr>
          <p:cNvSpPr>
            <a:spLocks noChangeArrowheads="1"/>
          </p:cNvSpPr>
          <p:nvPr/>
        </p:nvSpPr>
        <p:spPr bwMode="auto">
          <a:xfrm>
            <a:off x="304800" y="304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000" b="0" i="0" u="none" strike="noStrike" cap="none" normalizeH="0" baseline="0">
                <a:ln>
                  <a:noFill/>
                </a:ln>
                <a:solidFill>
                  <a:srgbClr val="000000"/>
                </a:solidFill>
                <a:effectLst/>
                <a:latin typeface="TriviaSeznam"/>
              </a:rPr>
              <a:t> </a:t>
            </a:r>
            <a:r>
              <a:rPr kumimoji="0" lang="cs-CZ" altLang="cs-CZ" sz="600" b="0" i="0" u="none" strike="noStrike" cap="none" normalizeH="0" baseline="0">
                <a:ln>
                  <a:noFill/>
                </a:ln>
                <a:solidFill>
                  <a:schemeClr val="tx1"/>
                </a:solidFill>
                <a:effectLst/>
              </a:rPr>
              <a:t> </a:t>
            </a: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8" name="Rectangle 5">
            <a:extLst>
              <a:ext uri="{FF2B5EF4-FFF2-40B4-BE49-F238E27FC236}">
                <a16:creationId xmlns:a16="http://schemas.microsoft.com/office/drawing/2014/main" id="{7159E2E3-04FA-4A42-8FD5-8396D00C4C31}"/>
              </a:ext>
            </a:extLst>
          </p:cNvPr>
          <p:cNvSpPr>
            <a:spLocks noChangeArrowheads="1"/>
          </p:cNvSpPr>
          <p:nvPr/>
        </p:nvSpPr>
        <p:spPr bwMode="auto">
          <a:xfrm>
            <a:off x="6096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000" b="0" i="0" u="none" strike="noStrike" cap="none" normalizeH="0" baseline="0">
                <a:ln>
                  <a:noFill/>
                </a:ln>
                <a:solidFill>
                  <a:srgbClr val="000000"/>
                </a:solidFill>
                <a:effectLst/>
                <a:latin typeface="TriviaSeznam"/>
              </a:rPr>
              <a:t> </a:t>
            </a:r>
            <a:r>
              <a:rPr kumimoji="0" lang="cs-CZ" altLang="cs-CZ" sz="600" b="0" i="0" u="none" strike="noStrike" cap="none" normalizeH="0" baseline="0">
                <a:ln>
                  <a:noFill/>
                </a:ln>
                <a:solidFill>
                  <a:schemeClr val="tx1"/>
                </a:solidFill>
                <a:effectLst/>
              </a:rPr>
              <a:t> </a:t>
            </a:r>
            <a:endParaRPr kumimoji="0" lang="cs-CZ" altLang="cs-CZ"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672691641"/>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D3BD763-D84F-494F-80B2-021F02E85B03}"/>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36192773-DE76-4C5D-8668-2278BC0610BE}"/>
              </a:ext>
            </a:extLst>
          </p:cNvPr>
          <p:cNvSpPr>
            <a:spLocks noGrp="1"/>
          </p:cNvSpPr>
          <p:nvPr>
            <p:ph idx="1"/>
          </p:nvPr>
        </p:nvSpPr>
        <p:spPr/>
        <p:txBody>
          <a:bodyPr/>
          <a:lstStyle/>
          <a:p>
            <a:endParaRPr lang="cs-CZ" dirty="0"/>
          </a:p>
        </p:txBody>
      </p:sp>
      <p:grpSp>
        <p:nvGrpSpPr>
          <p:cNvPr id="4" name="Group 6430">
            <a:extLst>
              <a:ext uri="{FF2B5EF4-FFF2-40B4-BE49-F238E27FC236}">
                <a16:creationId xmlns:a16="http://schemas.microsoft.com/office/drawing/2014/main" id="{0076B9D4-4B93-4A9A-A7EC-8F91EB7A9251}"/>
              </a:ext>
            </a:extLst>
          </p:cNvPr>
          <p:cNvGrpSpPr/>
          <p:nvPr/>
        </p:nvGrpSpPr>
        <p:grpSpPr>
          <a:xfrm>
            <a:off x="719572" y="249337"/>
            <a:ext cx="7704855" cy="5830039"/>
            <a:chOff x="-4063" y="0"/>
            <a:chExt cx="5118608" cy="3835908"/>
          </a:xfrm>
        </p:grpSpPr>
        <p:pic>
          <p:nvPicPr>
            <p:cNvPr id="5" name="Picture 379">
              <a:extLst>
                <a:ext uri="{FF2B5EF4-FFF2-40B4-BE49-F238E27FC236}">
                  <a16:creationId xmlns:a16="http://schemas.microsoft.com/office/drawing/2014/main" id="{2B578C15-3656-46C4-9155-4E576F3483B2}"/>
                </a:ext>
              </a:extLst>
            </p:cNvPr>
            <p:cNvPicPr/>
            <p:nvPr/>
          </p:nvPicPr>
          <p:blipFill>
            <a:blip r:embed="rId3"/>
            <a:stretch>
              <a:fillRect/>
            </a:stretch>
          </p:blipFill>
          <p:spPr>
            <a:xfrm>
              <a:off x="0" y="1"/>
              <a:ext cx="5114545" cy="853440"/>
            </a:xfrm>
            <a:prstGeom prst="rect">
              <a:avLst/>
            </a:prstGeom>
          </p:spPr>
        </p:pic>
        <p:pic>
          <p:nvPicPr>
            <p:cNvPr id="6" name="Picture 381">
              <a:extLst>
                <a:ext uri="{FF2B5EF4-FFF2-40B4-BE49-F238E27FC236}">
                  <a16:creationId xmlns:a16="http://schemas.microsoft.com/office/drawing/2014/main" id="{87AF7BE4-0125-439D-B96F-BE322EE52F4C}"/>
                </a:ext>
              </a:extLst>
            </p:cNvPr>
            <p:cNvPicPr/>
            <p:nvPr/>
          </p:nvPicPr>
          <p:blipFill>
            <a:blip r:embed="rId4"/>
            <a:stretch>
              <a:fillRect/>
            </a:stretch>
          </p:blipFill>
          <p:spPr>
            <a:xfrm>
              <a:off x="0" y="853442"/>
              <a:ext cx="5114545" cy="853440"/>
            </a:xfrm>
            <a:prstGeom prst="rect">
              <a:avLst/>
            </a:prstGeom>
          </p:spPr>
        </p:pic>
        <p:pic>
          <p:nvPicPr>
            <p:cNvPr id="7" name="Picture 383">
              <a:extLst>
                <a:ext uri="{FF2B5EF4-FFF2-40B4-BE49-F238E27FC236}">
                  <a16:creationId xmlns:a16="http://schemas.microsoft.com/office/drawing/2014/main" id="{05ECBED5-CCDB-479B-983C-3F1567B8FC90}"/>
                </a:ext>
              </a:extLst>
            </p:cNvPr>
            <p:cNvPicPr/>
            <p:nvPr/>
          </p:nvPicPr>
          <p:blipFill>
            <a:blip r:embed="rId5"/>
            <a:stretch>
              <a:fillRect/>
            </a:stretch>
          </p:blipFill>
          <p:spPr>
            <a:xfrm>
              <a:off x="0" y="1706881"/>
              <a:ext cx="5114545" cy="853440"/>
            </a:xfrm>
            <a:prstGeom prst="rect">
              <a:avLst/>
            </a:prstGeom>
          </p:spPr>
        </p:pic>
        <p:pic>
          <p:nvPicPr>
            <p:cNvPr id="8" name="Picture 385">
              <a:extLst>
                <a:ext uri="{FF2B5EF4-FFF2-40B4-BE49-F238E27FC236}">
                  <a16:creationId xmlns:a16="http://schemas.microsoft.com/office/drawing/2014/main" id="{85A9FBA8-9181-4273-AD2D-6D6504C28A5A}"/>
                </a:ext>
              </a:extLst>
            </p:cNvPr>
            <p:cNvPicPr/>
            <p:nvPr/>
          </p:nvPicPr>
          <p:blipFill>
            <a:blip r:embed="rId6"/>
            <a:stretch>
              <a:fillRect/>
            </a:stretch>
          </p:blipFill>
          <p:spPr>
            <a:xfrm>
              <a:off x="0" y="2560321"/>
              <a:ext cx="5114545" cy="853440"/>
            </a:xfrm>
            <a:prstGeom prst="rect">
              <a:avLst/>
            </a:prstGeom>
          </p:spPr>
        </p:pic>
        <p:pic>
          <p:nvPicPr>
            <p:cNvPr id="9" name="Picture 6866">
              <a:extLst>
                <a:ext uri="{FF2B5EF4-FFF2-40B4-BE49-F238E27FC236}">
                  <a16:creationId xmlns:a16="http://schemas.microsoft.com/office/drawing/2014/main" id="{777A3D4D-70D4-4738-B3B7-70430AD84215}"/>
                </a:ext>
              </a:extLst>
            </p:cNvPr>
            <p:cNvPicPr/>
            <p:nvPr/>
          </p:nvPicPr>
          <p:blipFill>
            <a:blip r:embed="rId7"/>
            <a:stretch>
              <a:fillRect/>
            </a:stretch>
          </p:blipFill>
          <p:spPr>
            <a:xfrm>
              <a:off x="-4063" y="3411220"/>
              <a:ext cx="5117593" cy="423672"/>
            </a:xfrm>
            <a:prstGeom prst="rect">
              <a:avLst/>
            </a:prstGeom>
          </p:spPr>
        </p:pic>
        <p:sp>
          <p:nvSpPr>
            <p:cNvPr id="10" name="Shape 388">
              <a:extLst>
                <a:ext uri="{FF2B5EF4-FFF2-40B4-BE49-F238E27FC236}">
                  <a16:creationId xmlns:a16="http://schemas.microsoft.com/office/drawing/2014/main" id="{8F43FF64-6C9E-4EB7-BD8B-FC12FCE4C74F}"/>
                </a:ext>
              </a:extLst>
            </p:cNvPr>
            <p:cNvSpPr/>
            <p:nvPr/>
          </p:nvSpPr>
          <p:spPr>
            <a:xfrm>
              <a:off x="0" y="0"/>
              <a:ext cx="5114544" cy="3835908"/>
            </a:xfrm>
            <a:custGeom>
              <a:avLst/>
              <a:gdLst/>
              <a:ahLst/>
              <a:cxnLst/>
              <a:rect l="0" t="0" r="0" b="0"/>
              <a:pathLst>
                <a:path w="5114544" h="3835908">
                  <a:moveTo>
                    <a:pt x="0" y="0"/>
                  </a:moveTo>
                  <a:lnTo>
                    <a:pt x="5114544" y="0"/>
                  </a:lnTo>
                  <a:lnTo>
                    <a:pt x="5114544" y="3835908"/>
                  </a:lnTo>
                  <a:lnTo>
                    <a:pt x="0" y="3835908"/>
                  </a:lnTo>
                  <a:close/>
                </a:path>
              </a:pathLst>
            </a:custGeom>
            <a:ln w="9144" cap="flat">
              <a:miter lim="101600"/>
            </a:ln>
          </p:spPr>
          <p:style>
            <a:lnRef idx="1">
              <a:srgbClr val="000000"/>
            </a:lnRef>
            <a:fillRef idx="0">
              <a:srgbClr val="000000">
                <a:alpha val="0"/>
              </a:srgbClr>
            </a:fillRef>
            <a:effectRef idx="0">
              <a:scrgbClr r="0" g="0" b="0"/>
            </a:effectRef>
            <a:fontRef idx="none"/>
          </p:style>
          <p:txBody>
            <a:bodyPr/>
            <a:lstStyle/>
            <a:p>
              <a:endParaRPr lang="cs-CZ"/>
            </a:p>
          </p:txBody>
        </p:sp>
      </p:grpSp>
    </p:spTree>
    <p:extLst>
      <p:ext uri="{BB962C8B-B14F-4D97-AF65-F5344CB8AC3E}">
        <p14:creationId xmlns:p14="http://schemas.microsoft.com/office/powerpoint/2010/main" val="3840937510"/>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71BABE8-8C90-4423-9B90-19913AEA431B}"/>
              </a:ext>
            </a:extLst>
          </p:cNvPr>
          <p:cNvSpPr>
            <a:spLocks noGrp="1"/>
          </p:cNvSpPr>
          <p:nvPr>
            <p:ph type="title"/>
          </p:nvPr>
        </p:nvSpPr>
        <p:spPr>
          <a:xfrm>
            <a:off x="457200" y="61115"/>
            <a:ext cx="8410618" cy="1280890"/>
          </a:xfrm>
        </p:spPr>
        <p:txBody>
          <a:bodyPr>
            <a:normAutofit fontScale="90000"/>
          </a:bodyPr>
          <a:lstStyle/>
          <a:p>
            <a:pPr algn="ctr"/>
            <a:r>
              <a:rPr lang="cs-CZ" sz="2800" b="1" dirty="0">
                <a:latin typeface="Times New Roman" panose="02020603050405020304" pitchFamily="18" charset="0"/>
              </a:rPr>
              <a:t> </a:t>
            </a:r>
            <a:br>
              <a:rPr lang="cs-CZ" sz="2800" b="1" dirty="0">
                <a:latin typeface="Times New Roman" panose="02020603050405020304" pitchFamily="18" charset="0"/>
              </a:rPr>
            </a:br>
            <a:r>
              <a:rPr lang="cs-CZ" sz="2800" b="1" dirty="0">
                <a:latin typeface="Times New Roman" panose="02020603050405020304" pitchFamily="18" charset="0"/>
              </a:rPr>
              <a:t>7</a:t>
            </a:r>
            <a:r>
              <a:rPr lang="cs-CZ" sz="2000" b="1" dirty="0"/>
              <a:t>) Kulaté stoly – meziresortní spolupráce </a:t>
            </a:r>
            <a:br>
              <a:rPr lang="cs-CZ" sz="2000" b="1" dirty="0"/>
            </a:br>
            <a:br>
              <a:rPr lang="cs-CZ" sz="2000" b="1" dirty="0"/>
            </a:br>
            <a:r>
              <a:rPr lang="cs-CZ" sz="1600" b="1" i="1" dirty="0"/>
              <a:t>(Spolupráce zástupců škol, ostatních vzdělávacích, sociálních nebo i zdravotních služeb (pediatři) a rodičů napříč územím při koordinaci konkrétních aktivit a řešení společných konkrétních situací u dětí, ohrožených sociálním nebo jiným znevýhodněním)</a:t>
            </a:r>
            <a:br>
              <a:rPr lang="cs-CZ" sz="1600" i="1" dirty="0"/>
            </a:br>
            <a:br>
              <a:rPr lang="cs-CZ" sz="2200" b="1" dirty="0"/>
            </a:br>
            <a:br>
              <a:rPr lang="cs-CZ" sz="2200" dirty="0">
                <a:latin typeface="Times New Roman" panose="02020603050405020304" pitchFamily="18" charset="0"/>
                <a:ea typeface="Times New Roman" panose="02020603050405020304" pitchFamily="18" charset="0"/>
              </a:rPr>
            </a:br>
            <a:endParaRPr lang="cs-CZ" sz="2200" dirty="0"/>
          </a:p>
        </p:txBody>
      </p:sp>
      <p:sp>
        <p:nvSpPr>
          <p:cNvPr id="3" name="Zástupný symbol pro obsah 2">
            <a:extLst>
              <a:ext uri="{FF2B5EF4-FFF2-40B4-BE49-F238E27FC236}">
                <a16:creationId xmlns:a16="http://schemas.microsoft.com/office/drawing/2014/main" id="{EBA6B175-745B-4338-ABC5-F40E5A3EB7C3}"/>
              </a:ext>
            </a:extLst>
          </p:cNvPr>
          <p:cNvSpPr>
            <a:spLocks noGrp="1"/>
          </p:cNvSpPr>
          <p:nvPr>
            <p:ph idx="1"/>
          </p:nvPr>
        </p:nvSpPr>
        <p:spPr>
          <a:xfrm>
            <a:off x="539552" y="2074409"/>
            <a:ext cx="8064896" cy="4326391"/>
          </a:xfrm>
        </p:spPr>
        <p:txBody>
          <a:bodyPr>
            <a:normAutofit/>
          </a:bodyPr>
          <a:lstStyle/>
          <a:p>
            <a:pPr>
              <a:buFont typeface="Wingdings" panose="05000000000000000000" pitchFamily="2" charset="2"/>
              <a:buChar char="Ø"/>
            </a:pPr>
            <a:r>
              <a:rPr lang="cs-CZ" sz="1800" b="1" dirty="0">
                <a:solidFill>
                  <a:srgbClr val="FF0000"/>
                </a:solidFill>
              </a:rPr>
              <a:t>AKTIVITA JE  V REALIZACI  </a:t>
            </a:r>
          </a:p>
          <a:p>
            <a:pPr algn="just"/>
            <a:r>
              <a:rPr lang="cs-CZ" sz="1300" b="1" i="1" dirty="0"/>
              <a:t>Popis aktivity:</a:t>
            </a:r>
            <a:r>
              <a:rPr lang="cs-CZ" sz="1300" i="1" dirty="0"/>
              <a:t> Jedná se o spolupráci zástupců škol, pracovníkům oddělení sociálně-právní ochrany dětí  Městského úřadu  Bystřice pod Hostýnem a dalších aktérů sítě služeb pro ohrožené děti a jejich rodiny v ORP Bystřice pod Hostýnem  napříč územím při koordinaci konkrétních aktivit a řešení společných konkrétních situací u dětí, ohrožených sociálním nebo jiným znevýhodněním </a:t>
            </a:r>
            <a:r>
              <a:rPr lang="cs-CZ" sz="1300" b="1" i="1" dirty="0"/>
              <a:t>(panelové diskuze o ohrožených dětech, včasné detekci, primární prevenci závislostí…:</a:t>
            </a:r>
            <a:r>
              <a:rPr lang="cs-CZ" sz="1300" i="1" dirty="0"/>
              <a:t> 1) ve včasné péči, 2) předškolní přípravě, 3) v přípravě na vzdělávání v běžné základní škole, 4) v podpoře při přechodu na základní školu, 5) nebo při školní docházce, spolupráce s rodinou a komunitou, 6) zajišťování prevence předčasných odchodů ze vzdělávání, 7) v zajišťování dostupnosti mimoškolních aktivit. </a:t>
            </a:r>
          </a:p>
          <a:p>
            <a:pPr algn="just"/>
            <a:r>
              <a:rPr lang="cs-CZ" sz="1400" b="1" i="1" dirty="0">
                <a:solidFill>
                  <a:schemeClr val="accent3">
                    <a:lumMod val="75000"/>
                  </a:schemeClr>
                </a:solidFill>
              </a:rPr>
              <a:t>Doposud proběhly 3 akce. </a:t>
            </a:r>
            <a:endParaRPr lang="cs-CZ" sz="1400" b="1" u="sng" dirty="0"/>
          </a:p>
          <a:p>
            <a:pPr lvl="6">
              <a:buFont typeface="Courier New" panose="02070309020205020404" pitchFamily="49" charset="0"/>
              <a:buChar char="o"/>
            </a:pPr>
            <a:r>
              <a:rPr lang="cs-CZ" b="1" u="sng" dirty="0"/>
              <a:t>Kontakt na zodpovědnou osobu pro další informace:  </a:t>
            </a:r>
          </a:p>
          <a:p>
            <a:pPr lvl="7">
              <a:buFont typeface="Wingdings" panose="05000000000000000000" pitchFamily="2" charset="2"/>
              <a:buChar char="ü"/>
            </a:pPr>
            <a:r>
              <a:rPr lang="cs-CZ" b="1" dirty="0"/>
              <a:t>Bc. Erika Mašlaňová </a:t>
            </a:r>
          </a:p>
          <a:p>
            <a:pPr lvl="7">
              <a:buFont typeface="Wingdings" panose="05000000000000000000" pitchFamily="2" charset="2"/>
              <a:buChar char="ü"/>
            </a:pPr>
            <a:r>
              <a:rPr lang="cs-CZ" b="1" dirty="0"/>
              <a:t>telefon: +420 721 423 606</a:t>
            </a:r>
          </a:p>
          <a:p>
            <a:pPr lvl="7">
              <a:buFont typeface="Wingdings" panose="05000000000000000000" pitchFamily="2" charset="2"/>
              <a:buChar char="ü"/>
            </a:pPr>
            <a:r>
              <a:rPr lang="cs-CZ" b="1" dirty="0"/>
              <a:t>email</a:t>
            </a:r>
            <a:r>
              <a:rPr lang="cs-CZ" i="1" dirty="0">
                <a:solidFill>
                  <a:srgbClr val="0070C0"/>
                </a:solidFill>
              </a:rPr>
              <a:t>: </a:t>
            </a:r>
            <a:r>
              <a:rPr lang="cs-CZ" i="1" dirty="0">
                <a:hlinkClick r:id="rId4"/>
              </a:rPr>
              <a:t>erikamaslanova@email.cz</a:t>
            </a:r>
            <a:endParaRPr lang="cs-CZ" i="1" dirty="0">
              <a:solidFill>
                <a:srgbClr val="0070C0"/>
              </a:solidFill>
            </a:endParaRPr>
          </a:p>
          <a:p>
            <a:endParaRPr lang="cs-CZ" i="1" dirty="0"/>
          </a:p>
          <a:p>
            <a:endParaRPr lang="cs-CZ" b="1" i="1" u="sng" dirty="0"/>
          </a:p>
          <a:p>
            <a:endParaRPr lang="cs-CZ" b="1" i="1" u="sng" dirty="0"/>
          </a:p>
          <a:p>
            <a:endParaRPr lang="cs-CZ" b="1" i="1" u="sng" dirty="0"/>
          </a:p>
          <a:p>
            <a:endParaRPr lang="cs-CZ" dirty="0"/>
          </a:p>
          <a:p>
            <a:endParaRPr lang="cs-CZ" sz="1300" b="1" i="1" dirty="0"/>
          </a:p>
          <a:p>
            <a:endParaRPr lang="cs-CZ" sz="1300" b="1" i="1" u="sng" dirty="0"/>
          </a:p>
          <a:p>
            <a:endParaRPr lang="cs-CZ" sz="1300" b="1" i="1" u="sng" dirty="0"/>
          </a:p>
          <a:p>
            <a:endParaRPr lang="cs-CZ" sz="1300" b="1" i="1" u="sng" dirty="0"/>
          </a:p>
          <a:p>
            <a:endParaRPr lang="cs-CZ" dirty="0"/>
          </a:p>
        </p:txBody>
      </p:sp>
      <p:sp>
        <p:nvSpPr>
          <p:cNvPr id="4" name="Rectangle 1">
            <a:extLst>
              <a:ext uri="{FF2B5EF4-FFF2-40B4-BE49-F238E27FC236}">
                <a16:creationId xmlns:a16="http://schemas.microsoft.com/office/drawing/2014/main" id="{63455EED-79FC-41F9-B894-4ABF9AEDF61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000" b="0" i="0" u="none" strike="noStrike" cap="none" normalizeH="0" baseline="0">
                <a:ln>
                  <a:noFill/>
                </a:ln>
                <a:solidFill>
                  <a:srgbClr val="000000"/>
                </a:solidFill>
                <a:effectLst/>
                <a:latin typeface="TriviaSeznam"/>
              </a:rPr>
              <a:t> </a:t>
            </a:r>
            <a:r>
              <a:rPr kumimoji="0" lang="cs-CZ" altLang="cs-CZ" sz="600" b="0" i="0" u="none" strike="noStrike" cap="none" normalizeH="0" baseline="0">
                <a:ln>
                  <a:noFill/>
                </a:ln>
                <a:solidFill>
                  <a:schemeClr val="tx1"/>
                </a:solidFill>
                <a:effectLst/>
              </a:rPr>
              <a:t> </a:t>
            </a: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5" name="Rectangle 2">
            <a:extLst>
              <a:ext uri="{FF2B5EF4-FFF2-40B4-BE49-F238E27FC236}">
                <a16:creationId xmlns:a16="http://schemas.microsoft.com/office/drawing/2014/main" id="{07025456-9066-4388-848E-55C6E5E61E53}"/>
              </a:ext>
            </a:extLst>
          </p:cNvPr>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000" b="0" i="0" u="none" strike="noStrike" cap="none" normalizeH="0" baseline="0">
                <a:ln>
                  <a:noFill/>
                </a:ln>
                <a:solidFill>
                  <a:srgbClr val="000000"/>
                </a:solidFill>
                <a:effectLst/>
                <a:latin typeface="TriviaSeznam"/>
              </a:rPr>
              <a:t> </a:t>
            </a:r>
            <a:r>
              <a:rPr kumimoji="0" lang="cs-CZ" altLang="cs-CZ" sz="600" b="0" i="0" u="none" strike="noStrike" cap="none" normalizeH="0" baseline="0">
                <a:ln>
                  <a:noFill/>
                </a:ln>
                <a:solidFill>
                  <a:schemeClr val="tx1"/>
                </a:solidFill>
                <a:effectLst/>
              </a:rPr>
              <a:t> </a:t>
            </a: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6" name="Rectangle 3">
            <a:extLst>
              <a:ext uri="{FF2B5EF4-FFF2-40B4-BE49-F238E27FC236}">
                <a16:creationId xmlns:a16="http://schemas.microsoft.com/office/drawing/2014/main" id="{83EF2C01-E088-4778-80EB-B8BF22C3F52F}"/>
              </a:ext>
            </a:extLst>
          </p:cNvPr>
          <p:cNvSpPr>
            <a:spLocks noChangeArrowheads="1"/>
          </p:cNvSpPr>
          <p:nvPr/>
        </p:nvSpPr>
        <p:spPr bwMode="auto">
          <a:xfrm>
            <a:off x="304800" y="304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000" b="0" i="0" u="none" strike="noStrike" cap="none" normalizeH="0" baseline="0">
                <a:ln>
                  <a:noFill/>
                </a:ln>
                <a:solidFill>
                  <a:srgbClr val="000000"/>
                </a:solidFill>
                <a:effectLst/>
                <a:latin typeface="TriviaSeznam"/>
              </a:rPr>
              <a:t> </a:t>
            </a:r>
            <a:r>
              <a:rPr kumimoji="0" lang="cs-CZ" altLang="cs-CZ" sz="600" b="0" i="0" u="none" strike="noStrike" cap="none" normalizeH="0" baseline="0">
                <a:ln>
                  <a:noFill/>
                </a:ln>
                <a:solidFill>
                  <a:schemeClr val="tx1"/>
                </a:solidFill>
                <a:effectLst/>
              </a:rPr>
              <a:t> </a:t>
            </a: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7" name="Rectangle 4">
            <a:extLst>
              <a:ext uri="{FF2B5EF4-FFF2-40B4-BE49-F238E27FC236}">
                <a16:creationId xmlns:a16="http://schemas.microsoft.com/office/drawing/2014/main" id="{5415B71F-9F64-496F-956B-C5D3071B5C8E}"/>
              </a:ext>
            </a:extLst>
          </p:cNvPr>
          <p:cNvSpPr>
            <a:spLocks noChangeArrowheads="1"/>
          </p:cNvSpPr>
          <p:nvPr/>
        </p:nvSpPr>
        <p:spPr bwMode="auto">
          <a:xfrm>
            <a:off x="45720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000" b="0" i="0" u="none" strike="noStrike" cap="none" normalizeH="0" baseline="0">
                <a:ln>
                  <a:noFill/>
                </a:ln>
                <a:solidFill>
                  <a:srgbClr val="000000"/>
                </a:solidFill>
                <a:effectLst/>
                <a:latin typeface="TriviaSeznam"/>
              </a:rPr>
              <a:t> </a:t>
            </a:r>
            <a:r>
              <a:rPr kumimoji="0" lang="cs-CZ" altLang="cs-CZ" sz="600" b="0" i="0" u="none" strike="noStrike" cap="none" normalizeH="0" baseline="0">
                <a:ln>
                  <a:noFill/>
                </a:ln>
                <a:solidFill>
                  <a:schemeClr val="tx1"/>
                </a:solidFill>
                <a:effectLst/>
              </a:rPr>
              <a:t> </a:t>
            </a: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8" name="Rectangle 5">
            <a:extLst>
              <a:ext uri="{FF2B5EF4-FFF2-40B4-BE49-F238E27FC236}">
                <a16:creationId xmlns:a16="http://schemas.microsoft.com/office/drawing/2014/main" id="{7159E2E3-04FA-4A42-8FD5-8396D00C4C31}"/>
              </a:ext>
            </a:extLst>
          </p:cNvPr>
          <p:cNvSpPr>
            <a:spLocks noChangeArrowheads="1"/>
          </p:cNvSpPr>
          <p:nvPr/>
        </p:nvSpPr>
        <p:spPr bwMode="auto">
          <a:xfrm>
            <a:off x="6096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000" b="0" i="0" u="none" strike="noStrike" cap="none" normalizeH="0" baseline="0">
                <a:ln>
                  <a:noFill/>
                </a:ln>
                <a:solidFill>
                  <a:srgbClr val="000000"/>
                </a:solidFill>
                <a:effectLst/>
                <a:latin typeface="TriviaSeznam"/>
              </a:rPr>
              <a:t> </a:t>
            </a:r>
            <a:r>
              <a:rPr kumimoji="0" lang="cs-CZ" altLang="cs-CZ" sz="600" b="0" i="0" u="none" strike="noStrike" cap="none" normalizeH="0" baseline="0">
                <a:ln>
                  <a:noFill/>
                </a:ln>
                <a:solidFill>
                  <a:schemeClr val="tx1"/>
                </a:solidFill>
                <a:effectLst/>
              </a:rPr>
              <a:t> </a:t>
            </a:r>
            <a:endParaRPr kumimoji="0" lang="cs-CZ" altLang="cs-CZ"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851279448"/>
      </p:ext>
    </p:extLst>
  </p:cSld>
  <p:clrMapOvr>
    <a:overrideClrMapping bg1="lt1" tx1="dk1" bg2="lt2" tx2="dk2" accent1="accent1" accent2="accent2" accent3="accent3" accent4="accent4" accent5="accent5" accent6="accent6" hlink="hlink" folHlink="folHlink"/>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A03F94E-EF98-453A-9A50-654100C23D14}"/>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E762CDCD-A407-416F-85AA-DC0801E4063D}"/>
              </a:ext>
            </a:extLst>
          </p:cNvPr>
          <p:cNvSpPr>
            <a:spLocks noGrp="1"/>
          </p:cNvSpPr>
          <p:nvPr>
            <p:ph idx="1"/>
          </p:nvPr>
        </p:nvSpPr>
        <p:spPr/>
        <p:txBody>
          <a:bodyPr/>
          <a:lstStyle/>
          <a:p>
            <a:endParaRPr lang="cs-CZ" dirty="0"/>
          </a:p>
        </p:txBody>
      </p:sp>
      <p:grpSp>
        <p:nvGrpSpPr>
          <p:cNvPr id="4" name="Group 6151">
            <a:extLst>
              <a:ext uri="{FF2B5EF4-FFF2-40B4-BE49-F238E27FC236}">
                <a16:creationId xmlns:a16="http://schemas.microsoft.com/office/drawing/2014/main" id="{78B9FA6D-5C8D-4567-B155-50C906DA1892}"/>
              </a:ext>
            </a:extLst>
          </p:cNvPr>
          <p:cNvGrpSpPr/>
          <p:nvPr/>
        </p:nvGrpSpPr>
        <p:grpSpPr>
          <a:xfrm>
            <a:off x="1129166" y="0"/>
            <a:ext cx="7187249" cy="6053480"/>
            <a:chOff x="-4063" y="0"/>
            <a:chExt cx="5118608" cy="3835908"/>
          </a:xfrm>
        </p:grpSpPr>
        <p:pic>
          <p:nvPicPr>
            <p:cNvPr id="5" name="Picture 408">
              <a:extLst>
                <a:ext uri="{FF2B5EF4-FFF2-40B4-BE49-F238E27FC236}">
                  <a16:creationId xmlns:a16="http://schemas.microsoft.com/office/drawing/2014/main" id="{398F79E9-1B8F-4DAE-B5D2-A11FE0A38257}"/>
                </a:ext>
              </a:extLst>
            </p:cNvPr>
            <p:cNvPicPr/>
            <p:nvPr/>
          </p:nvPicPr>
          <p:blipFill>
            <a:blip r:embed="rId3"/>
            <a:stretch>
              <a:fillRect/>
            </a:stretch>
          </p:blipFill>
          <p:spPr>
            <a:xfrm>
              <a:off x="0" y="1"/>
              <a:ext cx="5114545" cy="853440"/>
            </a:xfrm>
            <a:prstGeom prst="rect">
              <a:avLst/>
            </a:prstGeom>
          </p:spPr>
        </p:pic>
        <p:pic>
          <p:nvPicPr>
            <p:cNvPr id="6" name="Picture 410">
              <a:extLst>
                <a:ext uri="{FF2B5EF4-FFF2-40B4-BE49-F238E27FC236}">
                  <a16:creationId xmlns:a16="http://schemas.microsoft.com/office/drawing/2014/main" id="{912025EB-BAE7-4C64-B5A7-AE22BC5F4668}"/>
                </a:ext>
              </a:extLst>
            </p:cNvPr>
            <p:cNvPicPr/>
            <p:nvPr/>
          </p:nvPicPr>
          <p:blipFill>
            <a:blip r:embed="rId4"/>
            <a:stretch>
              <a:fillRect/>
            </a:stretch>
          </p:blipFill>
          <p:spPr>
            <a:xfrm>
              <a:off x="0" y="853442"/>
              <a:ext cx="5114545" cy="853440"/>
            </a:xfrm>
            <a:prstGeom prst="rect">
              <a:avLst/>
            </a:prstGeom>
          </p:spPr>
        </p:pic>
        <p:pic>
          <p:nvPicPr>
            <p:cNvPr id="7" name="Picture 412">
              <a:extLst>
                <a:ext uri="{FF2B5EF4-FFF2-40B4-BE49-F238E27FC236}">
                  <a16:creationId xmlns:a16="http://schemas.microsoft.com/office/drawing/2014/main" id="{16EEC669-A99D-49DF-BE9F-A82F9CFB217B}"/>
                </a:ext>
              </a:extLst>
            </p:cNvPr>
            <p:cNvPicPr/>
            <p:nvPr/>
          </p:nvPicPr>
          <p:blipFill>
            <a:blip r:embed="rId5"/>
            <a:stretch>
              <a:fillRect/>
            </a:stretch>
          </p:blipFill>
          <p:spPr>
            <a:xfrm>
              <a:off x="0" y="1706881"/>
              <a:ext cx="5114545" cy="853440"/>
            </a:xfrm>
            <a:prstGeom prst="rect">
              <a:avLst/>
            </a:prstGeom>
          </p:spPr>
        </p:pic>
        <p:pic>
          <p:nvPicPr>
            <p:cNvPr id="8" name="Picture 414">
              <a:extLst>
                <a:ext uri="{FF2B5EF4-FFF2-40B4-BE49-F238E27FC236}">
                  <a16:creationId xmlns:a16="http://schemas.microsoft.com/office/drawing/2014/main" id="{2A57428B-F96A-42E5-BC6E-5351DAA49D7B}"/>
                </a:ext>
              </a:extLst>
            </p:cNvPr>
            <p:cNvPicPr/>
            <p:nvPr/>
          </p:nvPicPr>
          <p:blipFill>
            <a:blip r:embed="rId6"/>
            <a:stretch>
              <a:fillRect/>
            </a:stretch>
          </p:blipFill>
          <p:spPr>
            <a:xfrm>
              <a:off x="0" y="2560321"/>
              <a:ext cx="5114545" cy="853440"/>
            </a:xfrm>
            <a:prstGeom prst="rect">
              <a:avLst/>
            </a:prstGeom>
          </p:spPr>
        </p:pic>
        <p:pic>
          <p:nvPicPr>
            <p:cNvPr id="9" name="Picture 6867">
              <a:extLst>
                <a:ext uri="{FF2B5EF4-FFF2-40B4-BE49-F238E27FC236}">
                  <a16:creationId xmlns:a16="http://schemas.microsoft.com/office/drawing/2014/main" id="{2CC1175C-9D28-4889-AE94-6A78656D0ED1}"/>
                </a:ext>
              </a:extLst>
            </p:cNvPr>
            <p:cNvPicPr/>
            <p:nvPr/>
          </p:nvPicPr>
          <p:blipFill>
            <a:blip r:embed="rId7"/>
            <a:stretch>
              <a:fillRect/>
            </a:stretch>
          </p:blipFill>
          <p:spPr>
            <a:xfrm>
              <a:off x="-4063" y="3411220"/>
              <a:ext cx="5117593" cy="423672"/>
            </a:xfrm>
            <a:prstGeom prst="rect">
              <a:avLst/>
            </a:prstGeom>
          </p:spPr>
        </p:pic>
        <p:sp>
          <p:nvSpPr>
            <p:cNvPr id="10" name="Shape 417">
              <a:extLst>
                <a:ext uri="{FF2B5EF4-FFF2-40B4-BE49-F238E27FC236}">
                  <a16:creationId xmlns:a16="http://schemas.microsoft.com/office/drawing/2014/main" id="{B487E417-80F8-42E0-A5B5-2B595406BE97}"/>
                </a:ext>
              </a:extLst>
            </p:cNvPr>
            <p:cNvSpPr/>
            <p:nvPr/>
          </p:nvSpPr>
          <p:spPr>
            <a:xfrm>
              <a:off x="0" y="0"/>
              <a:ext cx="5114544" cy="3835908"/>
            </a:xfrm>
            <a:custGeom>
              <a:avLst/>
              <a:gdLst/>
              <a:ahLst/>
              <a:cxnLst/>
              <a:rect l="0" t="0" r="0" b="0"/>
              <a:pathLst>
                <a:path w="5114544" h="3835908">
                  <a:moveTo>
                    <a:pt x="0" y="0"/>
                  </a:moveTo>
                  <a:lnTo>
                    <a:pt x="5114544" y="0"/>
                  </a:lnTo>
                  <a:lnTo>
                    <a:pt x="5114544" y="3835908"/>
                  </a:lnTo>
                  <a:lnTo>
                    <a:pt x="0" y="3835908"/>
                  </a:lnTo>
                  <a:close/>
                </a:path>
              </a:pathLst>
            </a:custGeom>
            <a:ln w="9144" cap="flat">
              <a:miter lim="101600"/>
            </a:ln>
          </p:spPr>
          <p:style>
            <a:lnRef idx="1">
              <a:srgbClr val="000000"/>
            </a:lnRef>
            <a:fillRef idx="0">
              <a:srgbClr val="000000">
                <a:alpha val="0"/>
              </a:srgbClr>
            </a:fillRef>
            <a:effectRef idx="0">
              <a:scrgbClr r="0" g="0" b="0"/>
            </a:effectRef>
            <a:fontRef idx="none"/>
          </p:style>
          <p:txBody>
            <a:bodyPr/>
            <a:lstStyle/>
            <a:p>
              <a:endParaRPr lang="cs-CZ"/>
            </a:p>
          </p:txBody>
        </p:sp>
      </p:grpSp>
    </p:spTree>
    <p:extLst>
      <p:ext uri="{BB962C8B-B14F-4D97-AF65-F5344CB8AC3E}">
        <p14:creationId xmlns:p14="http://schemas.microsoft.com/office/powerpoint/2010/main" val="2301594610"/>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71BABE8-8C90-4423-9B90-19913AEA431B}"/>
              </a:ext>
            </a:extLst>
          </p:cNvPr>
          <p:cNvSpPr>
            <a:spLocks noGrp="1"/>
          </p:cNvSpPr>
          <p:nvPr>
            <p:ph type="title"/>
          </p:nvPr>
        </p:nvSpPr>
        <p:spPr>
          <a:xfrm>
            <a:off x="671491" y="674914"/>
            <a:ext cx="8410618" cy="1280890"/>
          </a:xfrm>
        </p:spPr>
        <p:txBody>
          <a:bodyPr>
            <a:normAutofit fontScale="90000"/>
          </a:bodyPr>
          <a:lstStyle/>
          <a:p>
            <a:r>
              <a:rPr lang="cs-CZ" sz="2800" b="1" dirty="0">
                <a:latin typeface="Times New Roman" panose="02020603050405020304" pitchFamily="18" charset="0"/>
              </a:rPr>
              <a:t>8</a:t>
            </a:r>
            <a:r>
              <a:rPr lang="cs-CZ" sz="2000" b="1" dirty="0"/>
              <a:t>) Vzdělávání pracovníků ve vzdělávání, výměna zkušeností mezi zástupci škol a ostatními aktéry ve vzdělávání v rámci seminářů s prvky workshopu</a:t>
            </a:r>
            <a:br>
              <a:rPr lang="cs-CZ" dirty="0"/>
            </a:br>
            <a:br>
              <a:rPr lang="cs-CZ" sz="2000" dirty="0"/>
            </a:br>
            <a:br>
              <a:rPr lang="cs-CZ" sz="2200" b="1" dirty="0"/>
            </a:br>
            <a:br>
              <a:rPr lang="cs-CZ" sz="2200" dirty="0">
                <a:latin typeface="Times New Roman" panose="02020603050405020304" pitchFamily="18" charset="0"/>
                <a:ea typeface="Times New Roman" panose="02020603050405020304" pitchFamily="18" charset="0"/>
              </a:rPr>
            </a:br>
            <a:endParaRPr lang="cs-CZ" sz="2200" dirty="0"/>
          </a:p>
        </p:txBody>
      </p:sp>
      <p:sp>
        <p:nvSpPr>
          <p:cNvPr id="3" name="Zástupný symbol pro obsah 2">
            <a:extLst>
              <a:ext uri="{FF2B5EF4-FFF2-40B4-BE49-F238E27FC236}">
                <a16:creationId xmlns:a16="http://schemas.microsoft.com/office/drawing/2014/main" id="{EBA6B175-745B-4338-ABC5-F40E5A3EB7C3}"/>
              </a:ext>
            </a:extLst>
          </p:cNvPr>
          <p:cNvSpPr>
            <a:spLocks noGrp="1"/>
          </p:cNvSpPr>
          <p:nvPr>
            <p:ph idx="1"/>
          </p:nvPr>
        </p:nvSpPr>
        <p:spPr>
          <a:xfrm>
            <a:off x="304800" y="1982714"/>
            <a:ext cx="8659688" cy="4326391"/>
          </a:xfrm>
        </p:spPr>
        <p:txBody>
          <a:bodyPr>
            <a:normAutofit fontScale="40000" lnSpcReduction="20000"/>
          </a:bodyPr>
          <a:lstStyle/>
          <a:p>
            <a:pPr>
              <a:buFont typeface="Wingdings" panose="05000000000000000000" pitchFamily="2" charset="2"/>
              <a:buChar char="Ø"/>
            </a:pPr>
            <a:r>
              <a:rPr lang="cs-CZ" sz="4500" b="1" dirty="0">
                <a:solidFill>
                  <a:srgbClr val="FF0000"/>
                </a:solidFill>
              </a:rPr>
              <a:t>AKTIVITA JE  V REALIZACI  </a:t>
            </a:r>
          </a:p>
          <a:p>
            <a:r>
              <a:rPr lang="cs-CZ" sz="4800" i="1" dirty="0"/>
              <a:t>Popis aktivity:  Jedná se o vzdělávací akce pod vedením odborníků, jako jsou:  </a:t>
            </a:r>
          </a:p>
          <a:p>
            <a:pPr lvl="1">
              <a:buFont typeface="Wingdings" panose="05000000000000000000" pitchFamily="2" charset="2"/>
              <a:buChar char="ü"/>
            </a:pPr>
            <a:r>
              <a:rPr lang="cs-CZ" sz="4400" i="1" dirty="0"/>
              <a:t> </a:t>
            </a:r>
            <a:r>
              <a:rPr lang="cs-CZ" sz="4400" dirty="0"/>
              <a:t>PaedDr. Mgr. Věra Facová</a:t>
            </a:r>
          </a:p>
          <a:p>
            <a:pPr lvl="1">
              <a:buFont typeface="Wingdings" panose="05000000000000000000" pitchFamily="2" charset="2"/>
              <a:buChar char="ü"/>
            </a:pPr>
            <a:r>
              <a:rPr lang="cs-CZ" sz="4400" dirty="0"/>
              <a:t>MUDr. PhDr. Miroslav Orel, Ph.D.</a:t>
            </a:r>
          </a:p>
          <a:p>
            <a:pPr marL="457200" lvl="1" indent="0">
              <a:buNone/>
            </a:pPr>
            <a:endParaRPr lang="cs-CZ" sz="4400" b="1" i="1" dirty="0">
              <a:solidFill>
                <a:schemeClr val="accent3">
                  <a:lumMod val="75000"/>
                </a:schemeClr>
              </a:solidFill>
            </a:endParaRPr>
          </a:p>
          <a:p>
            <a:pPr marL="457200" lvl="1" indent="0">
              <a:buNone/>
            </a:pPr>
            <a:r>
              <a:rPr lang="cs-CZ" sz="4400" b="1" i="1" dirty="0">
                <a:solidFill>
                  <a:schemeClr val="accent3">
                    <a:lumMod val="75000"/>
                  </a:schemeClr>
                </a:solidFill>
              </a:rPr>
              <a:t>Doposud proběhlo 9 akcí. </a:t>
            </a:r>
          </a:p>
          <a:p>
            <a:pPr marL="457200" lvl="1" indent="0">
              <a:buNone/>
            </a:pPr>
            <a:r>
              <a:rPr lang="cs-CZ" sz="4400" b="1" i="1" dirty="0">
                <a:solidFill>
                  <a:srgbClr val="FF0000"/>
                </a:solidFill>
              </a:rPr>
              <a:t>Další akce proběhnou ve dnech 24.9.2020, 15.10.2020, 26.11.2020, 7.1.2021, 22.4.2021.  </a:t>
            </a:r>
          </a:p>
          <a:p>
            <a:pPr lvl="8">
              <a:buFont typeface="Courier New" panose="02070309020205020404" pitchFamily="49" charset="0"/>
              <a:buChar char="o"/>
            </a:pPr>
            <a:r>
              <a:rPr lang="cs-CZ" sz="3000" b="1" u="sng" dirty="0"/>
              <a:t>Kontakt na zodpovědnou osobu pro další informace:  </a:t>
            </a:r>
          </a:p>
          <a:p>
            <a:pPr lvl="8">
              <a:buFont typeface="Wingdings" panose="05000000000000000000" pitchFamily="2" charset="2"/>
              <a:buChar char="ü"/>
            </a:pPr>
            <a:r>
              <a:rPr lang="cs-CZ" sz="3000" b="1" dirty="0"/>
              <a:t>Mgr. Anna Blahová </a:t>
            </a:r>
          </a:p>
          <a:p>
            <a:pPr lvl="8">
              <a:buFont typeface="Wingdings" panose="05000000000000000000" pitchFamily="2" charset="2"/>
              <a:buChar char="ü"/>
            </a:pPr>
            <a:r>
              <a:rPr lang="cs-CZ" sz="3000" b="1" dirty="0"/>
              <a:t>telefon: +420 723 131 722</a:t>
            </a:r>
          </a:p>
          <a:p>
            <a:pPr lvl="8">
              <a:buFont typeface="Wingdings" panose="05000000000000000000" pitchFamily="2" charset="2"/>
              <a:buChar char="ü"/>
            </a:pPr>
            <a:r>
              <a:rPr lang="cs-CZ" sz="3000" b="1" dirty="0"/>
              <a:t>email</a:t>
            </a:r>
            <a:r>
              <a:rPr lang="cs-CZ" sz="3000" i="1" dirty="0">
                <a:solidFill>
                  <a:srgbClr val="0070C0"/>
                </a:solidFill>
              </a:rPr>
              <a:t>: </a:t>
            </a:r>
            <a:r>
              <a:rPr lang="cs-CZ" sz="3000" i="1" dirty="0">
                <a:solidFill>
                  <a:srgbClr val="FF0000"/>
                </a:solidFill>
              </a:rPr>
              <a:t>annablaha@seznam.cz</a:t>
            </a:r>
          </a:p>
          <a:p>
            <a:endParaRPr lang="cs-CZ" i="1" dirty="0"/>
          </a:p>
          <a:p>
            <a:endParaRPr lang="cs-CZ" b="1" i="1" u="sng" dirty="0"/>
          </a:p>
          <a:p>
            <a:endParaRPr lang="cs-CZ" b="1" i="1" u="sng" dirty="0"/>
          </a:p>
          <a:p>
            <a:endParaRPr lang="cs-CZ" b="1" i="1" u="sng" dirty="0"/>
          </a:p>
          <a:p>
            <a:endParaRPr lang="cs-CZ" dirty="0"/>
          </a:p>
          <a:p>
            <a:endParaRPr lang="cs-CZ" sz="1300" b="1" i="1" dirty="0"/>
          </a:p>
          <a:p>
            <a:endParaRPr lang="cs-CZ" sz="1300" b="1" i="1" u="sng" dirty="0"/>
          </a:p>
          <a:p>
            <a:endParaRPr lang="cs-CZ" sz="1300" b="1" i="1" u="sng" dirty="0"/>
          </a:p>
          <a:p>
            <a:endParaRPr lang="cs-CZ" sz="1300" b="1" i="1" u="sng" dirty="0"/>
          </a:p>
          <a:p>
            <a:endParaRPr lang="cs-CZ" dirty="0"/>
          </a:p>
        </p:txBody>
      </p:sp>
      <p:sp>
        <p:nvSpPr>
          <p:cNvPr id="4" name="Rectangle 1">
            <a:extLst>
              <a:ext uri="{FF2B5EF4-FFF2-40B4-BE49-F238E27FC236}">
                <a16:creationId xmlns:a16="http://schemas.microsoft.com/office/drawing/2014/main" id="{63455EED-79FC-41F9-B894-4ABF9AEDF61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000" b="0" i="0" u="none" strike="noStrike" cap="none" normalizeH="0" baseline="0">
                <a:ln>
                  <a:noFill/>
                </a:ln>
                <a:solidFill>
                  <a:srgbClr val="000000"/>
                </a:solidFill>
                <a:effectLst/>
                <a:latin typeface="TriviaSeznam"/>
              </a:rPr>
              <a:t> </a:t>
            </a:r>
            <a:r>
              <a:rPr kumimoji="0" lang="cs-CZ" altLang="cs-CZ" sz="600" b="0" i="0" u="none" strike="noStrike" cap="none" normalizeH="0" baseline="0">
                <a:ln>
                  <a:noFill/>
                </a:ln>
                <a:solidFill>
                  <a:schemeClr val="tx1"/>
                </a:solidFill>
                <a:effectLst/>
              </a:rPr>
              <a:t> </a:t>
            </a: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5" name="Rectangle 2">
            <a:extLst>
              <a:ext uri="{FF2B5EF4-FFF2-40B4-BE49-F238E27FC236}">
                <a16:creationId xmlns:a16="http://schemas.microsoft.com/office/drawing/2014/main" id="{07025456-9066-4388-848E-55C6E5E61E53}"/>
              </a:ext>
            </a:extLst>
          </p:cNvPr>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000" b="0" i="0" u="none" strike="noStrike" cap="none" normalizeH="0" baseline="0">
                <a:ln>
                  <a:noFill/>
                </a:ln>
                <a:solidFill>
                  <a:srgbClr val="000000"/>
                </a:solidFill>
                <a:effectLst/>
                <a:latin typeface="TriviaSeznam"/>
              </a:rPr>
              <a:t> </a:t>
            </a:r>
            <a:r>
              <a:rPr kumimoji="0" lang="cs-CZ" altLang="cs-CZ" sz="600" b="0" i="0" u="none" strike="noStrike" cap="none" normalizeH="0" baseline="0">
                <a:ln>
                  <a:noFill/>
                </a:ln>
                <a:solidFill>
                  <a:schemeClr val="tx1"/>
                </a:solidFill>
                <a:effectLst/>
              </a:rPr>
              <a:t> </a:t>
            </a: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6" name="Rectangle 3">
            <a:extLst>
              <a:ext uri="{FF2B5EF4-FFF2-40B4-BE49-F238E27FC236}">
                <a16:creationId xmlns:a16="http://schemas.microsoft.com/office/drawing/2014/main" id="{83EF2C01-E088-4778-80EB-B8BF22C3F52F}"/>
              </a:ext>
            </a:extLst>
          </p:cNvPr>
          <p:cNvSpPr>
            <a:spLocks noChangeArrowheads="1"/>
          </p:cNvSpPr>
          <p:nvPr/>
        </p:nvSpPr>
        <p:spPr bwMode="auto">
          <a:xfrm>
            <a:off x="304800" y="304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000" b="0" i="0" u="none" strike="noStrike" cap="none" normalizeH="0" baseline="0">
                <a:ln>
                  <a:noFill/>
                </a:ln>
                <a:solidFill>
                  <a:srgbClr val="000000"/>
                </a:solidFill>
                <a:effectLst/>
                <a:latin typeface="TriviaSeznam"/>
              </a:rPr>
              <a:t> </a:t>
            </a:r>
            <a:r>
              <a:rPr kumimoji="0" lang="cs-CZ" altLang="cs-CZ" sz="600" b="0" i="0" u="none" strike="noStrike" cap="none" normalizeH="0" baseline="0">
                <a:ln>
                  <a:noFill/>
                </a:ln>
                <a:solidFill>
                  <a:schemeClr val="tx1"/>
                </a:solidFill>
                <a:effectLst/>
              </a:rPr>
              <a:t> </a:t>
            </a: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7" name="Rectangle 4">
            <a:extLst>
              <a:ext uri="{FF2B5EF4-FFF2-40B4-BE49-F238E27FC236}">
                <a16:creationId xmlns:a16="http://schemas.microsoft.com/office/drawing/2014/main" id="{5415B71F-9F64-496F-956B-C5D3071B5C8E}"/>
              </a:ext>
            </a:extLst>
          </p:cNvPr>
          <p:cNvSpPr>
            <a:spLocks noChangeArrowheads="1"/>
          </p:cNvSpPr>
          <p:nvPr/>
        </p:nvSpPr>
        <p:spPr bwMode="auto">
          <a:xfrm>
            <a:off x="45720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000" b="0" i="0" u="none" strike="noStrike" cap="none" normalizeH="0" baseline="0">
                <a:ln>
                  <a:noFill/>
                </a:ln>
                <a:solidFill>
                  <a:srgbClr val="000000"/>
                </a:solidFill>
                <a:effectLst/>
                <a:latin typeface="TriviaSeznam"/>
              </a:rPr>
              <a:t> </a:t>
            </a:r>
            <a:r>
              <a:rPr kumimoji="0" lang="cs-CZ" altLang="cs-CZ" sz="600" b="0" i="0" u="none" strike="noStrike" cap="none" normalizeH="0" baseline="0">
                <a:ln>
                  <a:noFill/>
                </a:ln>
                <a:solidFill>
                  <a:schemeClr val="tx1"/>
                </a:solidFill>
                <a:effectLst/>
              </a:rPr>
              <a:t> </a:t>
            </a: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8" name="Rectangle 5">
            <a:extLst>
              <a:ext uri="{FF2B5EF4-FFF2-40B4-BE49-F238E27FC236}">
                <a16:creationId xmlns:a16="http://schemas.microsoft.com/office/drawing/2014/main" id="{7159E2E3-04FA-4A42-8FD5-8396D00C4C31}"/>
              </a:ext>
            </a:extLst>
          </p:cNvPr>
          <p:cNvSpPr>
            <a:spLocks noChangeArrowheads="1"/>
          </p:cNvSpPr>
          <p:nvPr/>
        </p:nvSpPr>
        <p:spPr bwMode="auto">
          <a:xfrm>
            <a:off x="6096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000" b="0" i="0" u="none" strike="noStrike" cap="none" normalizeH="0" baseline="0">
                <a:ln>
                  <a:noFill/>
                </a:ln>
                <a:solidFill>
                  <a:srgbClr val="000000"/>
                </a:solidFill>
                <a:effectLst/>
                <a:latin typeface="TriviaSeznam"/>
              </a:rPr>
              <a:t> </a:t>
            </a:r>
            <a:r>
              <a:rPr kumimoji="0" lang="cs-CZ" altLang="cs-CZ" sz="600" b="0" i="0" u="none" strike="noStrike" cap="none" normalizeH="0" baseline="0">
                <a:ln>
                  <a:noFill/>
                </a:ln>
                <a:solidFill>
                  <a:schemeClr val="tx1"/>
                </a:solidFill>
                <a:effectLst/>
              </a:rPr>
              <a:t> </a:t>
            </a:r>
            <a:endParaRPr kumimoji="0" lang="cs-CZ" altLang="cs-CZ"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141178166"/>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330801D-4FAA-43FA-B4DF-282BB7CEF668}"/>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E2CF03D4-B306-46D2-A930-FC0DE13052DE}"/>
              </a:ext>
            </a:extLst>
          </p:cNvPr>
          <p:cNvSpPr>
            <a:spLocks noGrp="1"/>
          </p:cNvSpPr>
          <p:nvPr>
            <p:ph idx="1"/>
          </p:nvPr>
        </p:nvSpPr>
        <p:spPr/>
        <p:txBody>
          <a:bodyPr/>
          <a:lstStyle/>
          <a:p>
            <a:endParaRPr lang="cs-CZ" dirty="0"/>
          </a:p>
        </p:txBody>
      </p:sp>
      <p:grpSp>
        <p:nvGrpSpPr>
          <p:cNvPr id="4" name="Group 6239">
            <a:extLst>
              <a:ext uri="{FF2B5EF4-FFF2-40B4-BE49-F238E27FC236}">
                <a16:creationId xmlns:a16="http://schemas.microsoft.com/office/drawing/2014/main" id="{074FDBA9-4233-4385-A133-1F4DCAE802B8}"/>
              </a:ext>
            </a:extLst>
          </p:cNvPr>
          <p:cNvGrpSpPr/>
          <p:nvPr/>
        </p:nvGrpSpPr>
        <p:grpSpPr>
          <a:xfrm>
            <a:off x="755576" y="260648"/>
            <a:ext cx="7632848" cy="5792832"/>
            <a:chOff x="-4063" y="0"/>
            <a:chExt cx="5118608" cy="3835908"/>
          </a:xfrm>
        </p:grpSpPr>
        <p:pic>
          <p:nvPicPr>
            <p:cNvPr id="5" name="Picture 454">
              <a:extLst>
                <a:ext uri="{FF2B5EF4-FFF2-40B4-BE49-F238E27FC236}">
                  <a16:creationId xmlns:a16="http://schemas.microsoft.com/office/drawing/2014/main" id="{A5A550BC-7027-44CB-AE2A-B675AE97895A}"/>
                </a:ext>
              </a:extLst>
            </p:cNvPr>
            <p:cNvPicPr/>
            <p:nvPr/>
          </p:nvPicPr>
          <p:blipFill>
            <a:blip r:embed="rId3"/>
            <a:stretch>
              <a:fillRect/>
            </a:stretch>
          </p:blipFill>
          <p:spPr>
            <a:xfrm>
              <a:off x="0" y="1"/>
              <a:ext cx="5114545" cy="853440"/>
            </a:xfrm>
            <a:prstGeom prst="rect">
              <a:avLst/>
            </a:prstGeom>
          </p:spPr>
        </p:pic>
        <p:pic>
          <p:nvPicPr>
            <p:cNvPr id="6" name="Picture 456">
              <a:extLst>
                <a:ext uri="{FF2B5EF4-FFF2-40B4-BE49-F238E27FC236}">
                  <a16:creationId xmlns:a16="http://schemas.microsoft.com/office/drawing/2014/main" id="{947E1DD9-FE25-43E8-988A-2EE20A66C1C4}"/>
                </a:ext>
              </a:extLst>
            </p:cNvPr>
            <p:cNvPicPr/>
            <p:nvPr/>
          </p:nvPicPr>
          <p:blipFill>
            <a:blip r:embed="rId4"/>
            <a:stretch>
              <a:fillRect/>
            </a:stretch>
          </p:blipFill>
          <p:spPr>
            <a:xfrm>
              <a:off x="0" y="853442"/>
              <a:ext cx="5114545" cy="853440"/>
            </a:xfrm>
            <a:prstGeom prst="rect">
              <a:avLst/>
            </a:prstGeom>
          </p:spPr>
        </p:pic>
        <p:pic>
          <p:nvPicPr>
            <p:cNvPr id="7" name="Picture 458">
              <a:extLst>
                <a:ext uri="{FF2B5EF4-FFF2-40B4-BE49-F238E27FC236}">
                  <a16:creationId xmlns:a16="http://schemas.microsoft.com/office/drawing/2014/main" id="{27A6D720-6E31-407F-BE7A-5250B8E4D68B}"/>
                </a:ext>
              </a:extLst>
            </p:cNvPr>
            <p:cNvPicPr/>
            <p:nvPr/>
          </p:nvPicPr>
          <p:blipFill>
            <a:blip r:embed="rId5"/>
            <a:stretch>
              <a:fillRect/>
            </a:stretch>
          </p:blipFill>
          <p:spPr>
            <a:xfrm>
              <a:off x="0" y="1706881"/>
              <a:ext cx="5114545" cy="853440"/>
            </a:xfrm>
            <a:prstGeom prst="rect">
              <a:avLst/>
            </a:prstGeom>
          </p:spPr>
        </p:pic>
        <p:pic>
          <p:nvPicPr>
            <p:cNvPr id="8" name="Picture 460">
              <a:extLst>
                <a:ext uri="{FF2B5EF4-FFF2-40B4-BE49-F238E27FC236}">
                  <a16:creationId xmlns:a16="http://schemas.microsoft.com/office/drawing/2014/main" id="{C997FA36-37C2-4B5C-9816-35347ED94E79}"/>
                </a:ext>
              </a:extLst>
            </p:cNvPr>
            <p:cNvPicPr/>
            <p:nvPr/>
          </p:nvPicPr>
          <p:blipFill>
            <a:blip r:embed="rId6"/>
            <a:stretch>
              <a:fillRect/>
            </a:stretch>
          </p:blipFill>
          <p:spPr>
            <a:xfrm>
              <a:off x="0" y="2560321"/>
              <a:ext cx="5114545" cy="853440"/>
            </a:xfrm>
            <a:prstGeom prst="rect">
              <a:avLst/>
            </a:prstGeom>
          </p:spPr>
        </p:pic>
        <p:pic>
          <p:nvPicPr>
            <p:cNvPr id="9" name="Picture 6868">
              <a:extLst>
                <a:ext uri="{FF2B5EF4-FFF2-40B4-BE49-F238E27FC236}">
                  <a16:creationId xmlns:a16="http://schemas.microsoft.com/office/drawing/2014/main" id="{5F66C3C8-990B-4E52-B36B-1901A8A1245A}"/>
                </a:ext>
              </a:extLst>
            </p:cNvPr>
            <p:cNvPicPr/>
            <p:nvPr/>
          </p:nvPicPr>
          <p:blipFill>
            <a:blip r:embed="rId7"/>
            <a:stretch>
              <a:fillRect/>
            </a:stretch>
          </p:blipFill>
          <p:spPr>
            <a:xfrm>
              <a:off x="-4063" y="3411220"/>
              <a:ext cx="5117593" cy="423672"/>
            </a:xfrm>
            <a:prstGeom prst="rect">
              <a:avLst/>
            </a:prstGeom>
          </p:spPr>
        </p:pic>
        <p:sp>
          <p:nvSpPr>
            <p:cNvPr id="10" name="Shape 463">
              <a:extLst>
                <a:ext uri="{FF2B5EF4-FFF2-40B4-BE49-F238E27FC236}">
                  <a16:creationId xmlns:a16="http://schemas.microsoft.com/office/drawing/2014/main" id="{27216724-8902-49DF-8266-AE29FD3D680F}"/>
                </a:ext>
              </a:extLst>
            </p:cNvPr>
            <p:cNvSpPr/>
            <p:nvPr/>
          </p:nvSpPr>
          <p:spPr>
            <a:xfrm>
              <a:off x="0" y="0"/>
              <a:ext cx="5114544" cy="3835908"/>
            </a:xfrm>
            <a:custGeom>
              <a:avLst/>
              <a:gdLst/>
              <a:ahLst/>
              <a:cxnLst/>
              <a:rect l="0" t="0" r="0" b="0"/>
              <a:pathLst>
                <a:path w="5114544" h="3835908">
                  <a:moveTo>
                    <a:pt x="0" y="0"/>
                  </a:moveTo>
                  <a:lnTo>
                    <a:pt x="5114544" y="0"/>
                  </a:lnTo>
                  <a:lnTo>
                    <a:pt x="5114544" y="3835908"/>
                  </a:lnTo>
                  <a:lnTo>
                    <a:pt x="0" y="3835908"/>
                  </a:lnTo>
                  <a:close/>
                </a:path>
              </a:pathLst>
            </a:custGeom>
            <a:ln w="9144" cap="flat">
              <a:miter lim="101600"/>
            </a:ln>
          </p:spPr>
          <p:style>
            <a:lnRef idx="1">
              <a:srgbClr val="000000"/>
            </a:lnRef>
            <a:fillRef idx="0">
              <a:srgbClr val="000000">
                <a:alpha val="0"/>
              </a:srgbClr>
            </a:fillRef>
            <a:effectRef idx="0">
              <a:scrgbClr r="0" g="0" b="0"/>
            </a:effectRef>
            <a:fontRef idx="none"/>
          </p:style>
          <p:txBody>
            <a:bodyPr/>
            <a:lstStyle/>
            <a:p>
              <a:endParaRPr lang="cs-CZ"/>
            </a:p>
          </p:txBody>
        </p:sp>
      </p:grpSp>
    </p:spTree>
    <p:extLst>
      <p:ext uri="{BB962C8B-B14F-4D97-AF65-F5344CB8AC3E}">
        <p14:creationId xmlns:p14="http://schemas.microsoft.com/office/powerpoint/2010/main" val="198257669"/>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370136" y="1054721"/>
            <a:ext cx="9310439" cy="990600"/>
          </a:xfrm>
        </p:spPr>
        <p:txBody>
          <a:bodyPr/>
          <a:lstStyle/>
          <a:p>
            <a:pPr eaLnBrk="1" hangingPunct="1"/>
            <a:r>
              <a:rPr lang="cs-CZ" altLang="cs-CZ" sz="2800" b="1" dirty="0">
                <a:solidFill>
                  <a:srgbClr val="FF0000"/>
                </a:solidFill>
              </a:rPr>
              <a:t>Základní přehled aktivit spolupráce </a:t>
            </a:r>
          </a:p>
        </p:txBody>
      </p:sp>
      <p:sp>
        <p:nvSpPr>
          <p:cNvPr id="7171" name="Rectangle 3"/>
          <p:cNvSpPr>
            <a:spLocks noGrp="1" noChangeArrowheads="1"/>
          </p:cNvSpPr>
          <p:nvPr>
            <p:ph idx="1"/>
          </p:nvPr>
        </p:nvSpPr>
        <p:spPr>
          <a:xfrm>
            <a:off x="518864" y="1292225"/>
            <a:ext cx="8229600" cy="5016500"/>
          </a:xfrm>
        </p:spPr>
        <p:txBody>
          <a:bodyPr rtlCol="0">
            <a:normAutofit/>
          </a:bodyPr>
          <a:lstStyle/>
          <a:p>
            <a:pPr marL="0" indent="0" eaLnBrk="1" fontAlgn="auto" hangingPunct="1">
              <a:lnSpc>
                <a:spcPct val="90000"/>
              </a:lnSpc>
              <a:spcAft>
                <a:spcPts val="0"/>
              </a:spcAft>
              <a:buNone/>
              <a:defRPr/>
            </a:pPr>
            <a:r>
              <a:rPr lang="cs-CZ" altLang="cs-CZ" sz="2000" b="1" dirty="0">
                <a:solidFill>
                  <a:schemeClr val="tx1">
                    <a:lumMod val="75000"/>
                    <a:lumOff val="25000"/>
                  </a:schemeClr>
                </a:solidFill>
              </a:rPr>
              <a:t>   </a:t>
            </a:r>
          </a:p>
          <a:p>
            <a:pPr marL="0" indent="0">
              <a:buNone/>
            </a:pPr>
            <a:endParaRPr lang="cs-CZ" altLang="cs-CZ" sz="2000" b="1" dirty="0">
              <a:solidFill>
                <a:schemeClr val="tx1">
                  <a:lumMod val="75000"/>
                  <a:lumOff val="25000"/>
                </a:schemeClr>
              </a:solidFill>
            </a:endParaRPr>
          </a:p>
        </p:txBody>
      </p:sp>
      <p:sp>
        <p:nvSpPr>
          <p:cNvPr id="2" name="Obdélník 1">
            <a:extLst>
              <a:ext uri="{FF2B5EF4-FFF2-40B4-BE49-F238E27FC236}">
                <a16:creationId xmlns:a16="http://schemas.microsoft.com/office/drawing/2014/main" id="{CDC3F0EA-EBFB-4669-B55D-EA1A42EC27F5}"/>
              </a:ext>
            </a:extLst>
          </p:cNvPr>
          <p:cNvSpPr/>
          <p:nvPr/>
        </p:nvSpPr>
        <p:spPr>
          <a:xfrm>
            <a:off x="549572" y="1914866"/>
            <a:ext cx="7941568" cy="4001095"/>
          </a:xfrm>
          <a:prstGeom prst="rect">
            <a:avLst/>
          </a:prstGeom>
        </p:spPr>
        <p:txBody>
          <a:bodyPr wrap="square">
            <a:spAutoFit/>
          </a:bodyPr>
          <a:lstStyle/>
          <a:p>
            <a:pPr marL="342900" indent="-342900">
              <a:buFont typeface="+mj-lt"/>
              <a:buAutoNum type="arabicPeriod"/>
            </a:pPr>
            <a:r>
              <a:rPr lang="cs-CZ" sz="1400" dirty="0"/>
              <a:t>Spolupráce škol v oblasti polytechnického vzdělávání s organizací MTU </a:t>
            </a:r>
          </a:p>
          <a:p>
            <a:pPr marL="342900" lvl="0" indent="-342900">
              <a:buFont typeface="+mj-lt"/>
              <a:buAutoNum type="arabicPeriod"/>
            </a:pPr>
            <a:r>
              <a:rPr lang="cs-CZ" sz="1400" dirty="0"/>
              <a:t>Spolupráce škol a knihoven v regionu v oblasti čtenářské gramotnosti a pregramotnosti  </a:t>
            </a:r>
          </a:p>
          <a:p>
            <a:pPr marL="342900" lvl="0" indent="-342900">
              <a:buFont typeface="+mj-lt"/>
              <a:buAutoNum type="arabicPeriod"/>
            </a:pPr>
            <a:r>
              <a:rPr lang="cs-CZ" sz="1400" dirty="0"/>
              <a:t>Spolupráce škol v regionu se ZUŠ v oblasti čtenářské gramotnosti a pregramotnost a v oblasti polytechnického vzdělávání  </a:t>
            </a:r>
          </a:p>
          <a:p>
            <a:pPr marL="342900" lvl="0" indent="-342900">
              <a:buFont typeface="+mj-lt"/>
              <a:buAutoNum type="arabicPeriod"/>
            </a:pPr>
            <a:r>
              <a:rPr lang="cs-CZ" sz="1400" dirty="0"/>
              <a:t>Mezigenerační potkávání a budování regionální identity na školách</a:t>
            </a:r>
          </a:p>
          <a:p>
            <a:pPr marL="342900" lvl="0" indent="-342900">
              <a:buFont typeface="+mj-lt"/>
              <a:buAutoNum type="arabicPeriod"/>
            </a:pPr>
            <a:r>
              <a:rPr lang="cs-CZ" sz="1400" dirty="0"/>
              <a:t>Spolupráce škol a neformálních NNO -  klubů, prostřednictvím realizace akcí, podporujících spolupráci s rodiči a gramotnost dětí a žáků   </a:t>
            </a:r>
          </a:p>
          <a:p>
            <a:pPr marL="342900" lvl="0" indent="-342900">
              <a:buFont typeface="+mj-lt"/>
              <a:buAutoNum type="arabicPeriod"/>
            </a:pPr>
            <a:r>
              <a:rPr lang="cs-CZ" sz="1400" dirty="0"/>
              <a:t>Exkurze dětí a žáků na pracoviště, do center, provozů a organizací, zabývajících se polytechnickým vzděláváním, řemesly, rozvojem manuální zručnosti, nebo péčí o krajinu a farmářstvím </a:t>
            </a:r>
          </a:p>
          <a:p>
            <a:pPr marL="342900" lvl="0" indent="-342900">
              <a:buFont typeface="+mj-lt"/>
              <a:buAutoNum type="arabicPeriod"/>
            </a:pPr>
            <a:r>
              <a:rPr lang="cs-CZ" sz="1400" dirty="0"/>
              <a:t>Spolupráce zástupců škol, ostatních vzdělávacích, sociálních nebo i zdravotních služeb (pediatři) a rodičů napříč územím při koordinaci konkrétních aktivit a řešení společných konkrétních situací u dětí, ohrožených sociálním nebo jiným znevýhodněním</a:t>
            </a:r>
          </a:p>
          <a:p>
            <a:pPr marL="342900" indent="-342900">
              <a:buFont typeface="+mj-lt"/>
              <a:buAutoNum type="arabicPeriod"/>
            </a:pPr>
            <a:r>
              <a:rPr lang="cs-CZ" sz="1400" dirty="0"/>
              <a:t>Vzdělávání pracovníků ve vzdělávání, výměna zkušeností mezi zástupci škol a ostatními aktéry ve vzdělávání v rámci seminářů s prvky worshopu </a:t>
            </a:r>
          </a:p>
          <a:p>
            <a:pPr marL="342900" indent="-342900">
              <a:buFont typeface="+mj-lt"/>
              <a:buAutoNum type="arabicPeriod"/>
            </a:pPr>
            <a:r>
              <a:rPr lang="cs-CZ" sz="1400" dirty="0"/>
              <a:t>Exkurze dětí a žáků pro rozvoj čtenářské gramotnosti </a:t>
            </a:r>
          </a:p>
          <a:p>
            <a:pPr marL="342900" indent="-342900">
              <a:buFont typeface="+mj-lt"/>
              <a:buAutoNum type="arabicPeriod"/>
            </a:pPr>
            <a:r>
              <a:rPr lang="cs-CZ" sz="1400" dirty="0"/>
              <a:t>Kabinety ředitelů škol </a:t>
            </a:r>
          </a:p>
          <a:p>
            <a:pPr marL="342900" indent="-342900">
              <a:buFont typeface="+mj-lt"/>
              <a:buAutoNum type="arabicPeriod"/>
            </a:pPr>
            <a:r>
              <a:rPr lang="cs-CZ" sz="1400" dirty="0"/>
              <a:t>Dotační management </a:t>
            </a:r>
          </a:p>
          <a:p>
            <a:pPr marL="342900" indent="-342900">
              <a:buFont typeface="+mj-lt"/>
              <a:buAutoNum type="arabicPeriod"/>
            </a:pPr>
            <a:endParaRPr lang="cs-CZ" sz="1600" dirty="0">
              <a:latin typeface="Times New Roman" panose="02020603050405020304" pitchFamily="18" charset="0"/>
              <a:ea typeface="Times New Roman" panose="02020603050405020304" pitchFamily="18" charset="0"/>
            </a:endParaRPr>
          </a:p>
        </p:txBody>
      </p:sp>
    </p:spTree>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71BABE8-8C90-4423-9B90-19913AEA431B}"/>
              </a:ext>
            </a:extLst>
          </p:cNvPr>
          <p:cNvSpPr>
            <a:spLocks noGrp="1"/>
          </p:cNvSpPr>
          <p:nvPr>
            <p:ph type="title"/>
          </p:nvPr>
        </p:nvSpPr>
        <p:spPr>
          <a:xfrm>
            <a:off x="519091" y="281651"/>
            <a:ext cx="8410618" cy="1280890"/>
          </a:xfrm>
        </p:spPr>
        <p:txBody>
          <a:bodyPr>
            <a:normAutofit fontScale="90000"/>
          </a:bodyPr>
          <a:lstStyle/>
          <a:p>
            <a:r>
              <a:rPr lang="cs-CZ" sz="2800" b="1" dirty="0">
                <a:latin typeface="Times New Roman" panose="02020603050405020304" pitchFamily="18" charset="0"/>
              </a:rPr>
              <a:t> </a:t>
            </a:r>
            <a:br>
              <a:rPr lang="cs-CZ" sz="2800" b="1" dirty="0">
                <a:latin typeface="Times New Roman" panose="02020603050405020304" pitchFamily="18" charset="0"/>
              </a:rPr>
            </a:br>
            <a:r>
              <a:rPr lang="cs-CZ" sz="2800" b="1" dirty="0">
                <a:latin typeface="Times New Roman" panose="02020603050405020304" pitchFamily="18" charset="0"/>
              </a:rPr>
              <a:t>9</a:t>
            </a:r>
            <a:r>
              <a:rPr lang="cs-CZ" sz="2200" b="1" dirty="0"/>
              <a:t>) Exkurze DĚTÍ A žáků  v oblasti rozvoje čtenářské gramotnosti </a:t>
            </a:r>
            <a:br>
              <a:rPr lang="cs-CZ" sz="2200" b="1" dirty="0"/>
            </a:br>
            <a:br>
              <a:rPr lang="cs-CZ" sz="2200" dirty="0">
                <a:latin typeface="Times New Roman" panose="02020603050405020304" pitchFamily="18" charset="0"/>
                <a:ea typeface="Times New Roman" panose="02020603050405020304" pitchFamily="18" charset="0"/>
              </a:rPr>
            </a:br>
            <a:endParaRPr lang="cs-CZ" sz="2200" dirty="0"/>
          </a:p>
        </p:txBody>
      </p:sp>
      <p:sp>
        <p:nvSpPr>
          <p:cNvPr id="3" name="Zástupný symbol pro obsah 2">
            <a:extLst>
              <a:ext uri="{FF2B5EF4-FFF2-40B4-BE49-F238E27FC236}">
                <a16:creationId xmlns:a16="http://schemas.microsoft.com/office/drawing/2014/main" id="{EBA6B175-745B-4338-ABC5-F40E5A3EB7C3}"/>
              </a:ext>
            </a:extLst>
          </p:cNvPr>
          <p:cNvSpPr>
            <a:spLocks noGrp="1"/>
          </p:cNvSpPr>
          <p:nvPr>
            <p:ph idx="1"/>
          </p:nvPr>
        </p:nvSpPr>
        <p:spPr>
          <a:xfrm>
            <a:off x="539552" y="2074409"/>
            <a:ext cx="8064896" cy="4326391"/>
          </a:xfrm>
        </p:spPr>
        <p:txBody>
          <a:bodyPr>
            <a:normAutofit/>
          </a:bodyPr>
          <a:lstStyle/>
          <a:p>
            <a:pPr>
              <a:buFont typeface="Wingdings" panose="05000000000000000000" pitchFamily="2" charset="2"/>
              <a:buChar char="Ø"/>
            </a:pPr>
            <a:r>
              <a:rPr lang="cs-CZ" sz="1800" b="1" dirty="0">
                <a:solidFill>
                  <a:srgbClr val="FF0000"/>
                </a:solidFill>
              </a:rPr>
              <a:t>AKTIVITA JE  V REALIZACI  </a:t>
            </a:r>
          </a:p>
          <a:p>
            <a:r>
              <a:rPr lang="cs-CZ" sz="1300" b="1" i="1" dirty="0"/>
              <a:t>Popis aktivity:  </a:t>
            </a:r>
            <a:r>
              <a:rPr lang="cs-CZ" sz="1300" i="1" dirty="0"/>
              <a:t>Probíhají exkurze dětí a žáků základních a mateřských škol  na různá představení (divadlo, muzikál, operu, balet atd..). Na základě představení zpracují obrázek,  článek, recenzi, grafický projekt ..(dle věku dětí) a nejlepší  dílo bude vybráno a zveřejněno např. v tisku, na facebookových stránkách projektu apod..  </a:t>
            </a:r>
          </a:p>
          <a:p>
            <a:r>
              <a:rPr lang="cs-CZ" sz="1400" b="1" i="1" dirty="0">
                <a:solidFill>
                  <a:schemeClr val="accent3">
                    <a:lumMod val="75000"/>
                  </a:schemeClr>
                </a:solidFill>
              </a:rPr>
              <a:t>Doposud proběhlo 18 exkurzí. </a:t>
            </a:r>
          </a:p>
          <a:p>
            <a:pPr lvl="4">
              <a:buFont typeface="Courier New" panose="02070309020205020404" pitchFamily="49" charset="0"/>
              <a:buChar char="o"/>
            </a:pPr>
            <a:endParaRPr lang="cs-CZ" b="1" u="sng" dirty="0"/>
          </a:p>
          <a:p>
            <a:pPr lvl="4">
              <a:buFont typeface="Courier New" panose="02070309020205020404" pitchFamily="49" charset="0"/>
              <a:buChar char="o"/>
            </a:pPr>
            <a:r>
              <a:rPr lang="cs-CZ" b="1" u="sng" dirty="0"/>
              <a:t>Kontakt na zodpovědnou osobu pro další informace:  </a:t>
            </a:r>
          </a:p>
          <a:p>
            <a:pPr lvl="5">
              <a:buFont typeface="Wingdings" panose="05000000000000000000" pitchFamily="2" charset="2"/>
              <a:buChar char="ü"/>
            </a:pPr>
            <a:r>
              <a:rPr lang="cs-CZ" b="1" dirty="0"/>
              <a:t>Bc. Petra Valčuhová</a:t>
            </a:r>
          </a:p>
          <a:p>
            <a:pPr lvl="5">
              <a:buFont typeface="Wingdings" panose="05000000000000000000" pitchFamily="2" charset="2"/>
              <a:buChar char="ü"/>
            </a:pPr>
            <a:r>
              <a:rPr lang="cs-CZ" b="1" dirty="0"/>
              <a:t>telefon: +420 733 465 831</a:t>
            </a:r>
          </a:p>
          <a:p>
            <a:pPr lvl="5">
              <a:buFont typeface="Wingdings" panose="05000000000000000000" pitchFamily="2" charset="2"/>
              <a:buChar char="ü"/>
            </a:pPr>
            <a:r>
              <a:rPr lang="cs-CZ" b="1" dirty="0"/>
              <a:t>email</a:t>
            </a:r>
            <a:r>
              <a:rPr lang="cs-CZ" b="1" dirty="0">
                <a:solidFill>
                  <a:srgbClr val="0070C0"/>
                </a:solidFill>
              </a:rPr>
              <a:t>: </a:t>
            </a:r>
            <a:r>
              <a:rPr lang="cs-CZ" i="1" dirty="0">
                <a:hlinkClick r:id="rId3"/>
              </a:rPr>
              <a:t>petravalcuhova@email.cz</a:t>
            </a:r>
            <a:endParaRPr lang="cs-CZ" i="1" dirty="0">
              <a:solidFill>
                <a:srgbClr val="0070C0"/>
              </a:solidFill>
            </a:endParaRPr>
          </a:p>
          <a:p>
            <a:endParaRPr lang="cs-CZ" sz="1400" i="1" dirty="0"/>
          </a:p>
          <a:p>
            <a:endParaRPr lang="cs-CZ" dirty="0"/>
          </a:p>
          <a:p>
            <a:endParaRPr lang="cs-CZ" sz="1300" b="1" i="1" dirty="0"/>
          </a:p>
          <a:p>
            <a:endParaRPr lang="cs-CZ" sz="1300" b="1" i="1" u="sng" dirty="0"/>
          </a:p>
          <a:p>
            <a:endParaRPr lang="cs-CZ" sz="1300" b="1" i="1" u="sng" dirty="0"/>
          </a:p>
          <a:p>
            <a:endParaRPr lang="cs-CZ" sz="1300" b="1" i="1" u="sng" dirty="0"/>
          </a:p>
          <a:p>
            <a:endParaRPr lang="cs-CZ" dirty="0"/>
          </a:p>
        </p:txBody>
      </p:sp>
      <p:sp>
        <p:nvSpPr>
          <p:cNvPr id="4" name="Rectangle 1">
            <a:extLst>
              <a:ext uri="{FF2B5EF4-FFF2-40B4-BE49-F238E27FC236}">
                <a16:creationId xmlns:a16="http://schemas.microsoft.com/office/drawing/2014/main" id="{63455EED-79FC-41F9-B894-4ABF9AEDF61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000" b="0" i="0" u="none" strike="noStrike" cap="none" normalizeH="0" baseline="0">
                <a:ln>
                  <a:noFill/>
                </a:ln>
                <a:solidFill>
                  <a:srgbClr val="000000"/>
                </a:solidFill>
                <a:effectLst/>
                <a:latin typeface="TriviaSeznam"/>
              </a:rPr>
              <a:t> </a:t>
            </a:r>
            <a:r>
              <a:rPr kumimoji="0" lang="cs-CZ" altLang="cs-CZ" sz="600" b="0" i="0" u="none" strike="noStrike" cap="none" normalizeH="0" baseline="0">
                <a:ln>
                  <a:noFill/>
                </a:ln>
                <a:solidFill>
                  <a:schemeClr val="tx1"/>
                </a:solidFill>
                <a:effectLst/>
              </a:rPr>
              <a:t> </a:t>
            </a: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5" name="Rectangle 2">
            <a:extLst>
              <a:ext uri="{FF2B5EF4-FFF2-40B4-BE49-F238E27FC236}">
                <a16:creationId xmlns:a16="http://schemas.microsoft.com/office/drawing/2014/main" id="{07025456-9066-4388-848E-55C6E5E61E53}"/>
              </a:ext>
            </a:extLst>
          </p:cNvPr>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000" b="0" i="0" u="none" strike="noStrike" cap="none" normalizeH="0" baseline="0">
                <a:ln>
                  <a:noFill/>
                </a:ln>
                <a:solidFill>
                  <a:srgbClr val="000000"/>
                </a:solidFill>
                <a:effectLst/>
                <a:latin typeface="TriviaSeznam"/>
              </a:rPr>
              <a:t> </a:t>
            </a:r>
            <a:r>
              <a:rPr kumimoji="0" lang="cs-CZ" altLang="cs-CZ" sz="600" b="0" i="0" u="none" strike="noStrike" cap="none" normalizeH="0" baseline="0">
                <a:ln>
                  <a:noFill/>
                </a:ln>
                <a:solidFill>
                  <a:schemeClr val="tx1"/>
                </a:solidFill>
                <a:effectLst/>
              </a:rPr>
              <a:t> </a:t>
            </a: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6" name="Rectangle 3">
            <a:extLst>
              <a:ext uri="{FF2B5EF4-FFF2-40B4-BE49-F238E27FC236}">
                <a16:creationId xmlns:a16="http://schemas.microsoft.com/office/drawing/2014/main" id="{83EF2C01-E088-4778-80EB-B8BF22C3F52F}"/>
              </a:ext>
            </a:extLst>
          </p:cNvPr>
          <p:cNvSpPr>
            <a:spLocks noChangeArrowheads="1"/>
          </p:cNvSpPr>
          <p:nvPr/>
        </p:nvSpPr>
        <p:spPr bwMode="auto">
          <a:xfrm>
            <a:off x="304800" y="304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000" b="0" i="0" u="none" strike="noStrike" cap="none" normalizeH="0" baseline="0">
                <a:ln>
                  <a:noFill/>
                </a:ln>
                <a:solidFill>
                  <a:srgbClr val="000000"/>
                </a:solidFill>
                <a:effectLst/>
                <a:latin typeface="TriviaSeznam"/>
              </a:rPr>
              <a:t> </a:t>
            </a:r>
            <a:r>
              <a:rPr kumimoji="0" lang="cs-CZ" altLang="cs-CZ" sz="600" b="0" i="0" u="none" strike="noStrike" cap="none" normalizeH="0" baseline="0">
                <a:ln>
                  <a:noFill/>
                </a:ln>
                <a:solidFill>
                  <a:schemeClr val="tx1"/>
                </a:solidFill>
                <a:effectLst/>
              </a:rPr>
              <a:t> </a:t>
            </a: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7" name="Rectangle 4">
            <a:extLst>
              <a:ext uri="{FF2B5EF4-FFF2-40B4-BE49-F238E27FC236}">
                <a16:creationId xmlns:a16="http://schemas.microsoft.com/office/drawing/2014/main" id="{5415B71F-9F64-496F-956B-C5D3071B5C8E}"/>
              </a:ext>
            </a:extLst>
          </p:cNvPr>
          <p:cNvSpPr>
            <a:spLocks noChangeArrowheads="1"/>
          </p:cNvSpPr>
          <p:nvPr/>
        </p:nvSpPr>
        <p:spPr bwMode="auto">
          <a:xfrm>
            <a:off x="45720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000" b="0" i="0" u="none" strike="noStrike" cap="none" normalizeH="0" baseline="0">
                <a:ln>
                  <a:noFill/>
                </a:ln>
                <a:solidFill>
                  <a:srgbClr val="000000"/>
                </a:solidFill>
                <a:effectLst/>
                <a:latin typeface="TriviaSeznam"/>
              </a:rPr>
              <a:t> </a:t>
            </a:r>
            <a:r>
              <a:rPr kumimoji="0" lang="cs-CZ" altLang="cs-CZ" sz="600" b="0" i="0" u="none" strike="noStrike" cap="none" normalizeH="0" baseline="0">
                <a:ln>
                  <a:noFill/>
                </a:ln>
                <a:solidFill>
                  <a:schemeClr val="tx1"/>
                </a:solidFill>
                <a:effectLst/>
              </a:rPr>
              <a:t> </a:t>
            </a: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8" name="Rectangle 5">
            <a:extLst>
              <a:ext uri="{FF2B5EF4-FFF2-40B4-BE49-F238E27FC236}">
                <a16:creationId xmlns:a16="http://schemas.microsoft.com/office/drawing/2014/main" id="{7159E2E3-04FA-4A42-8FD5-8396D00C4C31}"/>
              </a:ext>
            </a:extLst>
          </p:cNvPr>
          <p:cNvSpPr>
            <a:spLocks noChangeArrowheads="1"/>
          </p:cNvSpPr>
          <p:nvPr/>
        </p:nvSpPr>
        <p:spPr bwMode="auto">
          <a:xfrm>
            <a:off x="6096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000" b="0" i="0" u="none" strike="noStrike" cap="none" normalizeH="0" baseline="0">
                <a:ln>
                  <a:noFill/>
                </a:ln>
                <a:solidFill>
                  <a:srgbClr val="000000"/>
                </a:solidFill>
                <a:effectLst/>
                <a:latin typeface="TriviaSeznam"/>
              </a:rPr>
              <a:t> </a:t>
            </a:r>
            <a:r>
              <a:rPr kumimoji="0" lang="cs-CZ" altLang="cs-CZ" sz="600" b="0" i="0" u="none" strike="noStrike" cap="none" normalizeH="0" baseline="0">
                <a:ln>
                  <a:noFill/>
                </a:ln>
                <a:solidFill>
                  <a:schemeClr val="tx1"/>
                </a:solidFill>
                <a:effectLst/>
              </a:rPr>
              <a:t> </a:t>
            </a:r>
            <a:endParaRPr kumimoji="0" lang="cs-CZ" altLang="cs-CZ"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953878166"/>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69D77E1-45E4-4401-A8F2-B3CD8D7E2BE7}"/>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519B60F3-79AB-4359-8E5B-BC73B7621389}"/>
              </a:ext>
            </a:extLst>
          </p:cNvPr>
          <p:cNvSpPr>
            <a:spLocks noGrp="1"/>
          </p:cNvSpPr>
          <p:nvPr>
            <p:ph idx="1"/>
          </p:nvPr>
        </p:nvSpPr>
        <p:spPr/>
        <p:txBody>
          <a:bodyPr/>
          <a:lstStyle/>
          <a:p>
            <a:endParaRPr lang="cs-CZ" dirty="0"/>
          </a:p>
        </p:txBody>
      </p:sp>
      <p:grpSp>
        <p:nvGrpSpPr>
          <p:cNvPr id="4" name="Group 6513">
            <a:extLst>
              <a:ext uri="{FF2B5EF4-FFF2-40B4-BE49-F238E27FC236}">
                <a16:creationId xmlns:a16="http://schemas.microsoft.com/office/drawing/2014/main" id="{AEB6A1E2-1A24-4D5F-95CE-824D8A074946}"/>
              </a:ext>
            </a:extLst>
          </p:cNvPr>
          <p:cNvGrpSpPr/>
          <p:nvPr/>
        </p:nvGrpSpPr>
        <p:grpSpPr>
          <a:xfrm>
            <a:off x="611560" y="100628"/>
            <a:ext cx="7626073" cy="5936704"/>
            <a:chOff x="-4063" y="0"/>
            <a:chExt cx="5118608" cy="3835908"/>
          </a:xfrm>
        </p:grpSpPr>
        <p:pic>
          <p:nvPicPr>
            <p:cNvPr id="5" name="Picture 538">
              <a:extLst>
                <a:ext uri="{FF2B5EF4-FFF2-40B4-BE49-F238E27FC236}">
                  <a16:creationId xmlns:a16="http://schemas.microsoft.com/office/drawing/2014/main" id="{CD06ADD3-8BC8-4FBB-B8DA-D701379FC8D8}"/>
                </a:ext>
              </a:extLst>
            </p:cNvPr>
            <p:cNvPicPr/>
            <p:nvPr/>
          </p:nvPicPr>
          <p:blipFill>
            <a:blip r:embed="rId3"/>
            <a:stretch>
              <a:fillRect/>
            </a:stretch>
          </p:blipFill>
          <p:spPr>
            <a:xfrm>
              <a:off x="0" y="1"/>
              <a:ext cx="5114545" cy="853440"/>
            </a:xfrm>
            <a:prstGeom prst="rect">
              <a:avLst/>
            </a:prstGeom>
          </p:spPr>
        </p:pic>
        <p:pic>
          <p:nvPicPr>
            <p:cNvPr id="6" name="Picture 540">
              <a:extLst>
                <a:ext uri="{FF2B5EF4-FFF2-40B4-BE49-F238E27FC236}">
                  <a16:creationId xmlns:a16="http://schemas.microsoft.com/office/drawing/2014/main" id="{5A79DD10-E44F-4092-AB87-19CA2084C1DB}"/>
                </a:ext>
              </a:extLst>
            </p:cNvPr>
            <p:cNvPicPr/>
            <p:nvPr/>
          </p:nvPicPr>
          <p:blipFill>
            <a:blip r:embed="rId4"/>
            <a:stretch>
              <a:fillRect/>
            </a:stretch>
          </p:blipFill>
          <p:spPr>
            <a:xfrm>
              <a:off x="0" y="853442"/>
              <a:ext cx="5114545" cy="853440"/>
            </a:xfrm>
            <a:prstGeom prst="rect">
              <a:avLst/>
            </a:prstGeom>
          </p:spPr>
        </p:pic>
        <p:pic>
          <p:nvPicPr>
            <p:cNvPr id="7" name="Picture 542">
              <a:extLst>
                <a:ext uri="{FF2B5EF4-FFF2-40B4-BE49-F238E27FC236}">
                  <a16:creationId xmlns:a16="http://schemas.microsoft.com/office/drawing/2014/main" id="{AFCEC870-E7D2-4343-B161-D29DF346C44E}"/>
                </a:ext>
              </a:extLst>
            </p:cNvPr>
            <p:cNvPicPr/>
            <p:nvPr/>
          </p:nvPicPr>
          <p:blipFill>
            <a:blip r:embed="rId5"/>
            <a:stretch>
              <a:fillRect/>
            </a:stretch>
          </p:blipFill>
          <p:spPr>
            <a:xfrm>
              <a:off x="0" y="1706881"/>
              <a:ext cx="5114545" cy="853440"/>
            </a:xfrm>
            <a:prstGeom prst="rect">
              <a:avLst/>
            </a:prstGeom>
          </p:spPr>
        </p:pic>
        <p:pic>
          <p:nvPicPr>
            <p:cNvPr id="8" name="Picture 544">
              <a:extLst>
                <a:ext uri="{FF2B5EF4-FFF2-40B4-BE49-F238E27FC236}">
                  <a16:creationId xmlns:a16="http://schemas.microsoft.com/office/drawing/2014/main" id="{5EAB3EE2-37C3-4697-8176-928451CB7EB0}"/>
                </a:ext>
              </a:extLst>
            </p:cNvPr>
            <p:cNvPicPr/>
            <p:nvPr/>
          </p:nvPicPr>
          <p:blipFill>
            <a:blip r:embed="rId6"/>
            <a:stretch>
              <a:fillRect/>
            </a:stretch>
          </p:blipFill>
          <p:spPr>
            <a:xfrm>
              <a:off x="0" y="2560321"/>
              <a:ext cx="5114545" cy="853440"/>
            </a:xfrm>
            <a:prstGeom prst="rect">
              <a:avLst/>
            </a:prstGeom>
          </p:spPr>
        </p:pic>
        <p:pic>
          <p:nvPicPr>
            <p:cNvPr id="9" name="Picture 6869">
              <a:extLst>
                <a:ext uri="{FF2B5EF4-FFF2-40B4-BE49-F238E27FC236}">
                  <a16:creationId xmlns:a16="http://schemas.microsoft.com/office/drawing/2014/main" id="{DC5F30CE-BCB8-4122-9F3E-B9EFCE216128}"/>
                </a:ext>
              </a:extLst>
            </p:cNvPr>
            <p:cNvPicPr/>
            <p:nvPr/>
          </p:nvPicPr>
          <p:blipFill>
            <a:blip r:embed="rId7"/>
            <a:stretch>
              <a:fillRect/>
            </a:stretch>
          </p:blipFill>
          <p:spPr>
            <a:xfrm>
              <a:off x="-4063" y="3411220"/>
              <a:ext cx="5117593" cy="423672"/>
            </a:xfrm>
            <a:prstGeom prst="rect">
              <a:avLst/>
            </a:prstGeom>
          </p:spPr>
        </p:pic>
        <p:sp>
          <p:nvSpPr>
            <p:cNvPr id="10" name="Shape 547">
              <a:extLst>
                <a:ext uri="{FF2B5EF4-FFF2-40B4-BE49-F238E27FC236}">
                  <a16:creationId xmlns:a16="http://schemas.microsoft.com/office/drawing/2014/main" id="{C8D05744-D43A-4121-9C6F-3D652125DDF1}"/>
                </a:ext>
              </a:extLst>
            </p:cNvPr>
            <p:cNvSpPr/>
            <p:nvPr/>
          </p:nvSpPr>
          <p:spPr>
            <a:xfrm>
              <a:off x="0" y="0"/>
              <a:ext cx="5114544" cy="3835908"/>
            </a:xfrm>
            <a:custGeom>
              <a:avLst/>
              <a:gdLst/>
              <a:ahLst/>
              <a:cxnLst/>
              <a:rect l="0" t="0" r="0" b="0"/>
              <a:pathLst>
                <a:path w="5114544" h="3835908">
                  <a:moveTo>
                    <a:pt x="0" y="0"/>
                  </a:moveTo>
                  <a:lnTo>
                    <a:pt x="5114544" y="0"/>
                  </a:lnTo>
                  <a:lnTo>
                    <a:pt x="5114544" y="3835908"/>
                  </a:lnTo>
                  <a:lnTo>
                    <a:pt x="0" y="3835908"/>
                  </a:lnTo>
                  <a:close/>
                </a:path>
              </a:pathLst>
            </a:custGeom>
            <a:ln w="9144" cap="flat">
              <a:miter lim="101600"/>
            </a:ln>
          </p:spPr>
          <p:style>
            <a:lnRef idx="1">
              <a:srgbClr val="000000"/>
            </a:lnRef>
            <a:fillRef idx="0">
              <a:srgbClr val="000000">
                <a:alpha val="0"/>
              </a:srgbClr>
            </a:fillRef>
            <a:effectRef idx="0">
              <a:scrgbClr r="0" g="0" b="0"/>
            </a:effectRef>
            <a:fontRef idx="none"/>
          </p:style>
          <p:txBody>
            <a:bodyPr/>
            <a:lstStyle/>
            <a:p>
              <a:endParaRPr lang="cs-CZ"/>
            </a:p>
          </p:txBody>
        </p:sp>
      </p:grpSp>
    </p:spTree>
    <p:extLst>
      <p:ext uri="{BB962C8B-B14F-4D97-AF65-F5344CB8AC3E}">
        <p14:creationId xmlns:p14="http://schemas.microsoft.com/office/powerpoint/2010/main" val="3696082852"/>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71BABE8-8C90-4423-9B90-19913AEA431B}"/>
              </a:ext>
            </a:extLst>
          </p:cNvPr>
          <p:cNvSpPr>
            <a:spLocks noGrp="1"/>
          </p:cNvSpPr>
          <p:nvPr>
            <p:ph type="title"/>
          </p:nvPr>
        </p:nvSpPr>
        <p:spPr>
          <a:xfrm>
            <a:off x="519091" y="281651"/>
            <a:ext cx="8410618" cy="1280890"/>
          </a:xfrm>
        </p:spPr>
        <p:txBody>
          <a:bodyPr>
            <a:normAutofit fontScale="90000"/>
          </a:bodyPr>
          <a:lstStyle/>
          <a:p>
            <a:r>
              <a:rPr lang="cs-CZ" sz="2800" b="1" dirty="0">
                <a:latin typeface="Times New Roman" panose="02020603050405020304" pitchFamily="18" charset="0"/>
              </a:rPr>
              <a:t> </a:t>
            </a:r>
            <a:br>
              <a:rPr lang="cs-CZ" sz="2800" b="1" dirty="0">
                <a:latin typeface="Times New Roman" panose="02020603050405020304" pitchFamily="18" charset="0"/>
              </a:rPr>
            </a:br>
            <a:r>
              <a:rPr lang="cs-CZ" sz="2800" b="1" dirty="0">
                <a:latin typeface="Times New Roman" panose="02020603050405020304" pitchFamily="18" charset="0"/>
              </a:rPr>
              <a:t>10)</a:t>
            </a:r>
            <a:r>
              <a:rPr lang="cs-CZ" sz="2200" b="1" dirty="0"/>
              <a:t> KABINETY ŘEDITELŮ ŠKOL  </a:t>
            </a:r>
            <a:br>
              <a:rPr lang="cs-CZ" sz="2200" b="1" dirty="0"/>
            </a:br>
            <a:br>
              <a:rPr lang="cs-CZ" sz="2200" dirty="0">
                <a:latin typeface="Times New Roman" panose="02020603050405020304" pitchFamily="18" charset="0"/>
                <a:ea typeface="Times New Roman" panose="02020603050405020304" pitchFamily="18" charset="0"/>
              </a:rPr>
            </a:br>
            <a:endParaRPr lang="cs-CZ" sz="2200" dirty="0"/>
          </a:p>
        </p:txBody>
      </p:sp>
      <p:sp>
        <p:nvSpPr>
          <p:cNvPr id="3" name="Zástupný symbol pro obsah 2">
            <a:extLst>
              <a:ext uri="{FF2B5EF4-FFF2-40B4-BE49-F238E27FC236}">
                <a16:creationId xmlns:a16="http://schemas.microsoft.com/office/drawing/2014/main" id="{EBA6B175-745B-4338-ABC5-F40E5A3EB7C3}"/>
              </a:ext>
            </a:extLst>
          </p:cNvPr>
          <p:cNvSpPr>
            <a:spLocks noGrp="1"/>
          </p:cNvSpPr>
          <p:nvPr>
            <p:ph idx="1"/>
          </p:nvPr>
        </p:nvSpPr>
        <p:spPr>
          <a:xfrm>
            <a:off x="539552" y="2074409"/>
            <a:ext cx="8064896" cy="4326391"/>
          </a:xfrm>
        </p:spPr>
        <p:txBody>
          <a:bodyPr>
            <a:normAutofit/>
          </a:bodyPr>
          <a:lstStyle/>
          <a:p>
            <a:pPr>
              <a:buFont typeface="Wingdings" panose="05000000000000000000" pitchFamily="2" charset="2"/>
              <a:buChar char="Ø"/>
            </a:pPr>
            <a:r>
              <a:rPr lang="cs-CZ" sz="1800" b="1" dirty="0">
                <a:solidFill>
                  <a:srgbClr val="FF0000"/>
                </a:solidFill>
              </a:rPr>
              <a:t>AKTIVITA JE  V REALIZACI  </a:t>
            </a:r>
          </a:p>
          <a:p>
            <a:pPr algn="just"/>
            <a:r>
              <a:rPr lang="cs-CZ" sz="1300" b="1" i="1" dirty="0"/>
              <a:t>Popis aktivity:  </a:t>
            </a:r>
            <a:r>
              <a:rPr lang="cs-CZ" sz="1400" i="1" dirty="0"/>
              <a:t>Od září 2019 je otevřen tzv. Kabinet ředitelů škol. Kabinet je místem, kde mohou členové dle dané oblasti společně hledat, poznávat a vyměňovat si zkušenosti a nacházet ve svém okolí příklady dobré praxe. Součástí setkání mohou být i vzdělávací akce, kde mohou členové naslouchat odborníkům v dané oblasti </a:t>
            </a:r>
            <a:br>
              <a:rPr lang="cs-CZ" sz="1400" i="1" dirty="0"/>
            </a:br>
            <a:r>
              <a:rPr lang="cs-CZ" sz="1400" i="1" dirty="0"/>
              <a:t>a společně přemýšlet o podmínkách a možnostech rozvoje kvality ve vzdělávání apod. </a:t>
            </a:r>
          </a:p>
          <a:p>
            <a:pPr algn="just"/>
            <a:r>
              <a:rPr lang="cs-CZ" sz="1400" b="1" i="1" dirty="0">
                <a:solidFill>
                  <a:schemeClr val="accent3">
                    <a:lumMod val="75000"/>
                  </a:schemeClr>
                </a:solidFill>
              </a:rPr>
              <a:t>Doposud proběhlo první setkání. </a:t>
            </a:r>
            <a:endParaRPr lang="cs-CZ" sz="1100" i="1" dirty="0"/>
          </a:p>
          <a:p>
            <a:pPr lvl="8">
              <a:buFont typeface="Courier New" panose="02070309020205020404" pitchFamily="49" charset="0"/>
              <a:buChar char="o"/>
            </a:pPr>
            <a:r>
              <a:rPr lang="cs-CZ" sz="1100" b="1" u="sng" dirty="0"/>
              <a:t>Kontakt na zodpovědnou osobu pro další informace:  </a:t>
            </a:r>
          </a:p>
          <a:p>
            <a:pPr lvl="8">
              <a:buFont typeface="Wingdings" panose="05000000000000000000" pitchFamily="2" charset="2"/>
              <a:buChar char="ü"/>
            </a:pPr>
            <a:r>
              <a:rPr lang="cs-CZ" sz="1100" b="1" dirty="0"/>
              <a:t>Mgr. Anna Blahová </a:t>
            </a:r>
          </a:p>
          <a:p>
            <a:pPr lvl="8">
              <a:buFont typeface="Wingdings" panose="05000000000000000000" pitchFamily="2" charset="2"/>
              <a:buChar char="ü"/>
            </a:pPr>
            <a:r>
              <a:rPr lang="cs-CZ" sz="1100" b="1" dirty="0"/>
              <a:t>telefon: +420 723 131 722</a:t>
            </a:r>
          </a:p>
          <a:p>
            <a:pPr lvl="8">
              <a:buFont typeface="Wingdings" panose="05000000000000000000" pitchFamily="2" charset="2"/>
              <a:buChar char="ü"/>
            </a:pPr>
            <a:r>
              <a:rPr lang="cs-CZ" sz="1100" b="1" dirty="0"/>
              <a:t>email</a:t>
            </a:r>
            <a:r>
              <a:rPr lang="cs-CZ" sz="1100" i="1" dirty="0">
                <a:solidFill>
                  <a:srgbClr val="0070C0"/>
                </a:solidFill>
              </a:rPr>
              <a:t>: </a:t>
            </a:r>
            <a:r>
              <a:rPr lang="cs-CZ" sz="1100" i="1" dirty="0">
                <a:solidFill>
                  <a:srgbClr val="FF0000"/>
                </a:solidFill>
              </a:rPr>
              <a:t>annablaha@seznam.cz</a:t>
            </a:r>
          </a:p>
          <a:p>
            <a:endParaRPr lang="cs-CZ" sz="1800" i="1" dirty="0"/>
          </a:p>
          <a:p>
            <a:endParaRPr lang="cs-CZ" dirty="0"/>
          </a:p>
          <a:p>
            <a:endParaRPr lang="cs-CZ" sz="1300" b="1" i="1" dirty="0"/>
          </a:p>
          <a:p>
            <a:endParaRPr lang="cs-CZ" sz="1300" b="1" i="1" u="sng" dirty="0"/>
          </a:p>
          <a:p>
            <a:endParaRPr lang="cs-CZ" sz="1300" b="1" i="1" u="sng" dirty="0"/>
          </a:p>
          <a:p>
            <a:endParaRPr lang="cs-CZ" sz="1300" b="1" i="1" u="sng" dirty="0"/>
          </a:p>
          <a:p>
            <a:endParaRPr lang="cs-CZ" dirty="0"/>
          </a:p>
        </p:txBody>
      </p:sp>
      <p:sp>
        <p:nvSpPr>
          <p:cNvPr id="4" name="Rectangle 1">
            <a:extLst>
              <a:ext uri="{FF2B5EF4-FFF2-40B4-BE49-F238E27FC236}">
                <a16:creationId xmlns:a16="http://schemas.microsoft.com/office/drawing/2014/main" id="{63455EED-79FC-41F9-B894-4ABF9AEDF61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000" b="0" i="0" u="none" strike="noStrike" cap="none" normalizeH="0" baseline="0">
                <a:ln>
                  <a:noFill/>
                </a:ln>
                <a:solidFill>
                  <a:srgbClr val="000000"/>
                </a:solidFill>
                <a:effectLst/>
                <a:latin typeface="TriviaSeznam"/>
              </a:rPr>
              <a:t> </a:t>
            </a:r>
            <a:r>
              <a:rPr kumimoji="0" lang="cs-CZ" altLang="cs-CZ" sz="600" b="0" i="0" u="none" strike="noStrike" cap="none" normalizeH="0" baseline="0">
                <a:ln>
                  <a:noFill/>
                </a:ln>
                <a:solidFill>
                  <a:schemeClr val="tx1"/>
                </a:solidFill>
                <a:effectLst/>
              </a:rPr>
              <a:t> </a:t>
            </a: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5" name="Rectangle 2">
            <a:extLst>
              <a:ext uri="{FF2B5EF4-FFF2-40B4-BE49-F238E27FC236}">
                <a16:creationId xmlns:a16="http://schemas.microsoft.com/office/drawing/2014/main" id="{07025456-9066-4388-848E-55C6E5E61E53}"/>
              </a:ext>
            </a:extLst>
          </p:cNvPr>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000" b="0" i="0" u="none" strike="noStrike" cap="none" normalizeH="0" baseline="0">
                <a:ln>
                  <a:noFill/>
                </a:ln>
                <a:solidFill>
                  <a:srgbClr val="000000"/>
                </a:solidFill>
                <a:effectLst/>
                <a:latin typeface="TriviaSeznam"/>
              </a:rPr>
              <a:t> </a:t>
            </a:r>
            <a:r>
              <a:rPr kumimoji="0" lang="cs-CZ" altLang="cs-CZ" sz="600" b="0" i="0" u="none" strike="noStrike" cap="none" normalizeH="0" baseline="0">
                <a:ln>
                  <a:noFill/>
                </a:ln>
                <a:solidFill>
                  <a:schemeClr val="tx1"/>
                </a:solidFill>
                <a:effectLst/>
              </a:rPr>
              <a:t> </a:t>
            </a: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6" name="Rectangle 3">
            <a:extLst>
              <a:ext uri="{FF2B5EF4-FFF2-40B4-BE49-F238E27FC236}">
                <a16:creationId xmlns:a16="http://schemas.microsoft.com/office/drawing/2014/main" id="{83EF2C01-E088-4778-80EB-B8BF22C3F52F}"/>
              </a:ext>
            </a:extLst>
          </p:cNvPr>
          <p:cNvSpPr>
            <a:spLocks noChangeArrowheads="1"/>
          </p:cNvSpPr>
          <p:nvPr/>
        </p:nvSpPr>
        <p:spPr bwMode="auto">
          <a:xfrm>
            <a:off x="304800" y="304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000" b="0" i="0" u="none" strike="noStrike" cap="none" normalizeH="0" baseline="0">
                <a:ln>
                  <a:noFill/>
                </a:ln>
                <a:solidFill>
                  <a:srgbClr val="000000"/>
                </a:solidFill>
                <a:effectLst/>
                <a:latin typeface="TriviaSeznam"/>
              </a:rPr>
              <a:t> </a:t>
            </a:r>
            <a:r>
              <a:rPr kumimoji="0" lang="cs-CZ" altLang="cs-CZ" sz="600" b="0" i="0" u="none" strike="noStrike" cap="none" normalizeH="0" baseline="0">
                <a:ln>
                  <a:noFill/>
                </a:ln>
                <a:solidFill>
                  <a:schemeClr val="tx1"/>
                </a:solidFill>
                <a:effectLst/>
              </a:rPr>
              <a:t> </a:t>
            </a: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7" name="Rectangle 4">
            <a:extLst>
              <a:ext uri="{FF2B5EF4-FFF2-40B4-BE49-F238E27FC236}">
                <a16:creationId xmlns:a16="http://schemas.microsoft.com/office/drawing/2014/main" id="{5415B71F-9F64-496F-956B-C5D3071B5C8E}"/>
              </a:ext>
            </a:extLst>
          </p:cNvPr>
          <p:cNvSpPr>
            <a:spLocks noChangeArrowheads="1"/>
          </p:cNvSpPr>
          <p:nvPr/>
        </p:nvSpPr>
        <p:spPr bwMode="auto">
          <a:xfrm>
            <a:off x="45720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000" b="0" i="0" u="none" strike="noStrike" cap="none" normalizeH="0" baseline="0">
                <a:ln>
                  <a:noFill/>
                </a:ln>
                <a:solidFill>
                  <a:srgbClr val="000000"/>
                </a:solidFill>
                <a:effectLst/>
                <a:latin typeface="TriviaSeznam"/>
              </a:rPr>
              <a:t> </a:t>
            </a:r>
            <a:r>
              <a:rPr kumimoji="0" lang="cs-CZ" altLang="cs-CZ" sz="600" b="0" i="0" u="none" strike="noStrike" cap="none" normalizeH="0" baseline="0">
                <a:ln>
                  <a:noFill/>
                </a:ln>
                <a:solidFill>
                  <a:schemeClr val="tx1"/>
                </a:solidFill>
                <a:effectLst/>
              </a:rPr>
              <a:t> </a:t>
            </a: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8" name="Rectangle 5">
            <a:extLst>
              <a:ext uri="{FF2B5EF4-FFF2-40B4-BE49-F238E27FC236}">
                <a16:creationId xmlns:a16="http://schemas.microsoft.com/office/drawing/2014/main" id="{7159E2E3-04FA-4A42-8FD5-8396D00C4C31}"/>
              </a:ext>
            </a:extLst>
          </p:cNvPr>
          <p:cNvSpPr>
            <a:spLocks noChangeArrowheads="1"/>
          </p:cNvSpPr>
          <p:nvPr/>
        </p:nvSpPr>
        <p:spPr bwMode="auto">
          <a:xfrm>
            <a:off x="6096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000" b="0" i="0" u="none" strike="noStrike" cap="none" normalizeH="0" baseline="0">
                <a:ln>
                  <a:noFill/>
                </a:ln>
                <a:solidFill>
                  <a:srgbClr val="000000"/>
                </a:solidFill>
                <a:effectLst/>
                <a:latin typeface="TriviaSeznam"/>
              </a:rPr>
              <a:t> </a:t>
            </a:r>
            <a:r>
              <a:rPr kumimoji="0" lang="cs-CZ" altLang="cs-CZ" sz="600" b="0" i="0" u="none" strike="noStrike" cap="none" normalizeH="0" baseline="0">
                <a:ln>
                  <a:noFill/>
                </a:ln>
                <a:solidFill>
                  <a:schemeClr val="tx1"/>
                </a:solidFill>
                <a:effectLst/>
              </a:rPr>
              <a:t> </a:t>
            </a:r>
            <a:endParaRPr kumimoji="0" lang="cs-CZ" altLang="cs-CZ"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610986485"/>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264B1A3-A22F-4568-A461-F12BD7015E2A}"/>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202776D4-14C4-411B-AFB5-46E884FB8827}"/>
              </a:ext>
            </a:extLst>
          </p:cNvPr>
          <p:cNvSpPr>
            <a:spLocks noGrp="1"/>
          </p:cNvSpPr>
          <p:nvPr>
            <p:ph idx="1"/>
          </p:nvPr>
        </p:nvSpPr>
        <p:spPr/>
        <p:txBody>
          <a:bodyPr/>
          <a:lstStyle/>
          <a:p>
            <a:endParaRPr lang="cs-CZ"/>
          </a:p>
        </p:txBody>
      </p:sp>
      <p:grpSp>
        <p:nvGrpSpPr>
          <p:cNvPr id="4" name="Group 6590">
            <a:extLst>
              <a:ext uri="{FF2B5EF4-FFF2-40B4-BE49-F238E27FC236}">
                <a16:creationId xmlns:a16="http://schemas.microsoft.com/office/drawing/2014/main" id="{06794C3E-DE32-4B67-9649-41B90F0B7C89}"/>
              </a:ext>
            </a:extLst>
          </p:cNvPr>
          <p:cNvGrpSpPr/>
          <p:nvPr/>
        </p:nvGrpSpPr>
        <p:grpSpPr>
          <a:xfrm>
            <a:off x="827584" y="620688"/>
            <a:ext cx="7488831" cy="5256584"/>
            <a:chOff x="-4063" y="0"/>
            <a:chExt cx="5118608" cy="3835908"/>
          </a:xfrm>
        </p:grpSpPr>
        <p:pic>
          <p:nvPicPr>
            <p:cNvPr id="5" name="Picture 623">
              <a:extLst>
                <a:ext uri="{FF2B5EF4-FFF2-40B4-BE49-F238E27FC236}">
                  <a16:creationId xmlns:a16="http://schemas.microsoft.com/office/drawing/2014/main" id="{B2975C72-9D73-45E8-A506-E40C85949923}"/>
                </a:ext>
              </a:extLst>
            </p:cNvPr>
            <p:cNvPicPr/>
            <p:nvPr/>
          </p:nvPicPr>
          <p:blipFill>
            <a:blip r:embed="rId3"/>
            <a:stretch>
              <a:fillRect/>
            </a:stretch>
          </p:blipFill>
          <p:spPr>
            <a:xfrm>
              <a:off x="0" y="1"/>
              <a:ext cx="5114545" cy="853440"/>
            </a:xfrm>
            <a:prstGeom prst="rect">
              <a:avLst/>
            </a:prstGeom>
          </p:spPr>
        </p:pic>
        <p:pic>
          <p:nvPicPr>
            <p:cNvPr id="6" name="Picture 625">
              <a:extLst>
                <a:ext uri="{FF2B5EF4-FFF2-40B4-BE49-F238E27FC236}">
                  <a16:creationId xmlns:a16="http://schemas.microsoft.com/office/drawing/2014/main" id="{1DA44F68-8C54-4E1C-A6CB-C55B0839DD0F}"/>
                </a:ext>
              </a:extLst>
            </p:cNvPr>
            <p:cNvPicPr/>
            <p:nvPr/>
          </p:nvPicPr>
          <p:blipFill>
            <a:blip r:embed="rId4"/>
            <a:stretch>
              <a:fillRect/>
            </a:stretch>
          </p:blipFill>
          <p:spPr>
            <a:xfrm>
              <a:off x="0" y="853442"/>
              <a:ext cx="5114545" cy="853440"/>
            </a:xfrm>
            <a:prstGeom prst="rect">
              <a:avLst/>
            </a:prstGeom>
          </p:spPr>
        </p:pic>
        <p:pic>
          <p:nvPicPr>
            <p:cNvPr id="7" name="Picture 627">
              <a:extLst>
                <a:ext uri="{FF2B5EF4-FFF2-40B4-BE49-F238E27FC236}">
                  <a16:creationId xmlns:a16="http://schemas.microsoft.com/office/drawing/2014/main" id="{996CE433-FFC9-47AD-BAB8-0414370031BD}"/>
                </a:ext>
              </a:extLst>
            </p:cNvPr>
            <p:cNvPicPr/>
            <p:nvPr/>
          </p:nvPicPr>
          <p:blipFill>
            <a:blip r:embed="rId5"/>
            <a:stretch>
              <a:fillRect/>
            </a:stretch>
          </p:blipFill>
          <p:spPr>
            <a:xfrm>
              <a:off x="0" y="1706881"/>
              <a:ext cx="5114545" cy="853440"/>
            </a:xfrm>
            <a:prstGeom prst="rect">
              <a:avLst/>
            </a:prstGeom>
          </p:spPr>
        </p:pic>
        <p:pic>
          <p:nvPicPr>
            <p:cNvPr id="8" name="Picture 629">
              <a:extLst>
                <a:ext uri="{FF2B5EF4-FFF2-40B4-BE49-F238E27FC236}">
                  <a16:creationId xmlns:a16="http://schemas.microsoft.com/office/drawing/2014/main" id="{540ECD32-C820-4DC5-A8A9-5303D144B6A8}"/>
                </a:ext>
              </a:extLst>
            </p:cNvPr>
            <p:cNvPicPr/>
            <p:nvPr/>
          </p:nvPicPr>
          <p:blipFill>
            <a:blip r:embed="rId6"/>
            <a:stretch>
              <a:fillRect/>
            </a:stretch>
          </p:blipFill>
          <p:spPr>
            <a:xfrm>
              <a:off x="0" y="2560321"/>
              <a:ext cx="5114545" cy="853440"/>
            </a:xfrm>
            <a:prstGeom prst="rect">
              <a:avLst/>
            </a:prstGeom>
          </p:spPr>
        </p:pic>
        <p:pic>
          <p:nvPicPr>
            <p:cNvPr id="9" name="Picture 6870">
              <a:extLst>
                <a:ext uri="{FF2B5EF4-FFF2-40B4-BE49-F238E27FC236}">
                  <a16:creationId xmlns:a16="http://schemas.microsoft.com/office/drawing/2014/main" id="{B89F8F03-8AEF-47B9-A88B-C5CEFE0BF894}"/>
                </a:ext>
              </a:extLst>
            </p:cNvPr>
            <p:cNvPicPr/>
            <p:nvPr/>
          </p:nvPicPr>
          <p:blipFill>
            <a:blip r:embed="rId7"/>
            <a:stretch>
              <a:fillRect/>
            </a:stretch>
          </p:blipFill>
          <p:spPr>
            <a:xfrm>
              <a:off x="-4063" y="3411220"/>
              <a:ext cx="5117593" cy="423672"/>
            </a:xfrm>
            <a:prstGeom prst="rect">
              <a:avLst/>
            </a:prstGeom>
          </p:spPr>
        </p:pic>
        <p:sp>
          <p:nvSpPr>
            <p:cNvPr id="10" name="Shape 632">
              <a:extLst>
                <a:ext uri="{FF2B5EF4-FFF2-40B4-BE49-F238E27FC236}">
                  <a16:creationId xmlns:a16="http://schemas.microsoft.com/office/drawing/2014/main" id="{41201AAF-E08A-4952-9CFA-F08A3847388B}"/>
                </a:ext>
              </a:extLst>
            </p:cNvPr>
            <p:cNvSpPr/>
            <p:nvPr/>
          </p:nvSpPr>
          <p:spPr>
            <a:xfrm>
              <a:off x="0" y="0"/>
              <a:ext cx="5114544" cy="3835908"/>
            </a:xfrm>
            <a:custGeom>
              <a:avLst/>
              <a:gdLst/>
              <a:ahLst/>
              <a:cxnLst/>
              <a:rect l="0" t="0" r="0" b="0"/>
              <a:pathLst>
                <a:path w="5114544" h="3835908">
                  <a:moveTo>
                    <a:pt x="0" y="0"/>
                  </a:moveTo>
                  <a:lnTo>
                    <a:pt x="5114544" y="0"/>
                  </a:lnTo>
                  <a:lnTo>
                    <a:pt x="5114544" y="3835908"/>
                  </a:lnTo>
                  <a:lnTo>
                    <a:pt x="0" y="3835908"/>
                  </a:lnTo>
                  <a:close/>
                </a:path>
              </a:pathLst>
            </a:custGeom>
            <a:ln w="9144" cap="flat">
              <a:miter lim="101600"/>
            </a:ln>
          </p:spPr>
          <p:style>
            <a:lnRef idx="1">
              <a:srgbClr val="000000"/>
            </a:lnRef>
            <a:fillRef idx="0">
              <a:srgbClr val="000000">
                <a:alpha val="0"/>
              </a:srgbClr>
            </a:fillRef>
            <a:effectRef idx="0">
              <a:scrgbClr r="0" g="0" b="0"/>
            </a:effectRef>
            <a:fontRef idx="none"/>
          </p:style>
          <p:txBody>
            <a:bodyPr/>
            <a:lstStyle/>
            <a:p>
              <a:endParaRPr lang="cs-CZ"/>
            </a:p>
          </p:txBody>
        </p:sp>
      </p:grpSp>
    </p:spTree>
    <p:extLst>
      <p:ext uri="{BB962C8B-B14F-4D97-AF65-F5344CB8AC3E}">
        <p14:creationId xmlns:p14="http://schemas.microsoft.com/office/powerpoint/2010/main" val="1747681231"/>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71BABE8-8C90-4423-9B90-19913AEA431B}"/>
              </a:ext>
            </a:extLst>
          </p:cNvPr>
          <p:cNvSpPr>
            <a:spLocks noGrp="1"/>
          </p:cNvSpPr>
          <p:nvPr>
            <p:ph type="title"/>
          </p:nvPr>
        </p:nvSpPr>
        <p:spPr>
          <a:xfrm>
            <a:off x="1475656" y="976764"/>
            <a:ext cx="8410618" cy="1280890"/>
          </a:xfrm>
        </p:spPr>
        <p:txBody>
          <a:bodyPr>
            <a:normAutofit fontScale="90000"/>
          </a:bodyPr>
          <a:lstStyle/>
          <a:p>
            <a:r>
              <a:rPr lang="cs-CZ" sz="2800" b="1" dirty="0">
                <a:latin typeface="Times New Roman" panose="02020603050405020304" pitchFamily="18" charset="0"/>
              </a:rPr>
              <a:t> </a:t>
            </a:r>
            <a:br>
              <a:rPr lang="cs-CZ" sz="2800" b="1" dirty="0">
                <a:latin typeface="Times New Roman" panose="02020603050405020304" pitchFamily="18" charset="0"/>
              </a:rPr>
            </a:br>
            <a:r>
              <a:rPr lang="cs-CZ" sz="2800" b="1" dirty="0">
                <a:latin typeface="Times New Roman" panose="02020603050405020304" pitchFamily="18" charset="0"/>
              </a:rPr>
              <a:t>11) Dotační MANAGEMENT </a:t>
            </a:r>
            <a:r>
              <a:rPr lang="cs-CZ" sz="2200" b="1" dirty="0"/>
              <a:t> </a:t>
            </a:r>
            <a:br>
              <a:rPr lang="cs-CZ" sz="2200" b="1" dirty="0"/>
            </a:br>
            <a:br>
              <a:rPr lang="cs-CZ" sz="2200" dirty="0">
                <a:latin typeface="Times New Roman" panose="02020603050405020304" pitchFamily="18" charset="0"/>
                <a:ea typeface="Times New Roman" panose="02020603050405020304" pitchFamily="18" charset="0"/>
              </a:rPr>
            </a:br>
            <a:endParaRPr lang="cs-CZ" sz="2200" dirty="0"/>
          </a:p>
        </p:txBody>
      </p:sp>
      <p:sp>
        <p:nvSpPr>
          <p:cNvPr id="3" name="Zástupný symbol pro obsah 2">
            <a:extLst>
              <a:ext uri="{FF2B5EF4-FFF2-40B4-BE49-F238E27FC236}">
                <a16:creationId xmlns:a16="http://schemas.microsoft.com/office/drawing/2014/main" id="{EBA6B175-745B-4338-ABC5-F40E5A3EB7C3}"/>
              </a:ext>
            </a:extLst>
          </p:cNvPr>
          <p:cNvSpPr>
            <a:spLocks noGrp="1"/>
          </p:cNvSpPr>
          <p:nvPr>
            <p:ph idx="1"/>
          </p:nvPr>
        </p:nvSpPr>
        <p:spPr>
          <a:xfrm>
            <a:off x="539552" y="2074409"/>
            <a:ext cx="8064896" cy="4326391"/>
          </a:xfrm>
        </p:spPr>
        <p:txBody>
          <a:bodyPr>
            <a:normAutofit/>
          </a:bodyPr>
          <a:lstStyle/>
          <a:p>
            <a:pPr>
              <a:buFont typeface="Wingdings" panose="05000000000000000000" pitchFamily="2" charset="2"/>
              <a:buChar char="Ø"/>
            </a:pPr>
            <a:r>
              <a:rPr lang="cs-CZ" sz="1800" b="1" dirty="0">
                <a:solidFill>
                  <a:srgbClr val="FF0000"/>
                </a:solidFill>
              </a:rPr>
              <a:t>AKTIVITA JE  V REALIZACI  </a:t>
            </a:r>
          </a:p>
          <a:p>
            <a:r>
              <a:rPr lang="cs-CZ" sz="1300" b="1" i="1" dirty="0"/>
              <a:t>Popis aktivity:  </a:t>
            </a:r>
            <a:r>
              <a:rPr lang="cs-CZ" sz="1300" i="1" dirty="0"/>
              <a:t>Členové pracovní skupiny pro dotační management a financování poskytují zapojeným školám a také obcím v regionu bezplatnou službu – každý měsíc obdrží školy a obce do svých schránek tzv. Dotační listy, ve kterých naleznou aktuální vyhlášené a plánované výzvy z různých dotačních titulů. Současně je školám a obcím poskytováno poradenství a také zpracování žádostí o podporu.  </a:t>
            </a:r>
          </a:p>
          <a:p>
            <a:r>
              <a:rPr lang="cs-CZ" sz="1400" b="1" i="1" dirty="0">
                <a:solidFill>
                  <a:schemeClr val="accent3">
                    <a:lumMod val="75000"/>
                  </a:schemeClr>
                </a:solidFill>
              </a:rPr>
              <a:t>Služba probíhá průběžně.  </a:t>
            </a:r>
          </a:p>
          <a:p>
            <a:pPr lvl="4">
              <a:buFont typeface="Courier New" panose="02070309020205020404" pitchFamily="49" charset="0"/>
              <a:buChar char="o"/>
            </a:pPr>
            <a:endParaRPr lang="cs-CZ" b="1" u="sng" dirty="0"/>
          </a:p>
          <a:p>
            <a:pPr lvl="4">
              <a:buFont typeface="Courier New" panose="02070309020205020404" pitchFamily="49" charset="0"/>
              <a:buChar char="o"/>
            </a:pPr>
            <a:r>
              <a:rPr lang="cs-CZ" b="1" u="sng" dirty="0"/>
              <a:t>Kontakt na zodpovědnou osobu pro další informace:  </a:t>
            </a:r>
          </a:p>
          <a:p>
            <a:pPr lvl="5">
              <a:buFont typeface="Wingdings" panose="05000000000000000000" pitchFamily="2" charset="2"/>
              <a:buChar char="ü"/>
            </a:pPr>
            <a:r>
              <a:rPr lang="cs-CZ" b="1" dirty="0"/>
              <a:t>Ing. Naděžda Klvaňová </a:t>
            </a:r>
          </a:p>
          <a:p>
            <a:pPr lvl="5">
              <a:buFont typeface="Wingdings" panose="05000000000000000000" pitchFamily="2" charset="2"/>
              <a:buChar char="ü"/>
            </a:pPr>
            <a:r>
              <a:rPr lang="cs-CZ" b="1" dirty="0"/>
              <a:t>telefon: +420 773 655 656 </a:t>
            </a:r>
          </a:p>
          <a:p>
            <a:pPr lvl="5">
              <a:buFont typeface="Wingdings" panose="05000000000000000000" pitchFamily="2" charset="2"/>
              <a:buChar char="ü"/>
            </a:pPr>
            <a:r>
              <a:rPr lang="cs-CZ" b="1" dirty="0"/>
              <a:t>email</a:t>
            </a:r>
            <a:r>
              <a:rPr lang="cs-CZ" b="1" dirty="0">
                <a:solidFill>
                  <a:srgbClr val="0070C0"/>
                </a:solidFill>
              </a:rPr>
              <a:t>: </a:t>
            </a:r>
            <a:r>
              <a:rPr lang="cs-CZ" i="1" dirty="0">
                <a:solidFill>
                  <a:srgbClr val="0070C0"/>
                </a:solidFill>
                <a:hlinkClick r:id="rId3"/>
              </a:rPr>
              <a:t>nadezda.klvanova@seznam.cz</a:t>
            </a:r>
            <a:r>
              <a:rPr lang="cs-CZ" i="1" dirty="0">
                <a:solidFill>
                  <a:srgbClr val="0070C0"/>
                </a:solidFill>
              </a:rPr>
              <a:t> </a:t>
            </a:r>
          </a:p>
          <a:p>
            <a:endParaRPr lang="cs-CZ" sz="1400" i="1" dirty="0"/>
          </a:p>
          <a:p>
            <a:endParaRPr lang="cs-CZ" dirty="0"/>
          </a:p>
          <a:p>
            <a:endParaRPr lang="cs-CZ" sz="1300" b="1" i="1" dirty="0"/>
          </a:p>
          <a:p>
            <a:endParaRPr lang="cs-CZ" sz="1300" b="1" i="1" u="sng" dirty="0"/>
          </a:p>
          <a:p>
            <a:endParaRPr lang="cs-CZ" sz="1300" b="1" i="1" u="sng" dirty="0"/>
          </a:p>
          <a:p>
            <a:endParaRPr lang="cs-CZ" sz="1300" b="1" i="1" u="sng" dirty="0"/>
          </a:p>
          <a:p>
            <a:endParaRPr lang="cs-CZ" dirty="0"/>
          </a:p>
        </p:txBody>
      </p:sp>
      <p:sp>
        <p:nvSpPr>
          <p:cNvPr id="4" name="Rectangle 1">
            <a:extLst>
              <a:ext uri="{FF2B5EF4-FFF2-40B4-BE49-F238E27FC236}">
                <a16:creationId xmlns:a16="http://schemas.microsoft.com/office/drawing/2014/main" id="{63455EED-79FC-41F9-B894-4ABF9AEDF61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000" b="0" i="0" u="none" strike="noStrike" cap="none" normalizeH="0" baseline="0">
                <a:ln>
                  <a:noFill/>
                </a:ln>
                <a:solidFill>
                  <a:srgbClr val="000000"/>
                </a:solidFill>
                <a:effectLst/>
                <a:latin typeface="TriviaSeznam"/>
              </a:rPr>
              <a:t> </a:t>
            </a:r>
            <a:r>
              <a:rPr kumimoji="0" lang="cs-CZ" altLang="cs-CZ" sz="600" b="0" i="0" u="none" strike="noStrike" cap="none" normalizeH="0" baseline="0">
                <a:ln>
                  <a:noFill/>
                </a:ln>
                <a:solidFill>
                  <a:schemeClr val="tx1"/>
                </a:solidFill>
                <a:effectLst/>
              </a:rPr>
              <a:t> </a:t>
            </a: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5" name="Rectangle 2">
            <a:extLst>
              <a:ext uri="{FF2B5EF4-FFF2-40B4-BE49-F238E27FC236}">
                <a16:creationId xmlns:a16="http://schemas.microsoft.com/office/drawing/2014/main" id="{07025456-9066-4388-848E-55C6E5E61E53}"/>
              </a:ext>
            </a:extLst>
          </p:cNvPr>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000" b="0" i="0" u="none" strike="noStrike" cap="none" normalizeH="0" baseline="0">
                <a:ln>
                  <a:noFill/>
                </a:ln>
                <a:solidFill>
                  <a:srgbClr val="000000"/>
                </a:solidFill>
                <a:effectLst/>
                <a:latin typeface="TriviaSeznam"/>
              </a:rPr>
              <a:t> </a:t>
            </a:r>
            <a:r>
              <a:rPr kumimoji="0" lang="cs-CZ" altLang="cs-CZ" sz="600" b="0" i="0" u="none" strike="noStrike" cap="none" normalizeH="0" baseline="0">
                <a:ln>
                  <a:noFill/>
                </a:ln>
                <a:solidFill>
                  <a:schemeClr val="tx1"/>
                </a:solidFill>
                <a:effectLst/>
              </a:rPr>
              <a:t> </a:t>
            </a: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6" name="Rectangle 3">
            <a:extLst>
              <a:ext uri="{FF2B5EF4-FFF2-40B4-BE49-F238E27FC236}">
                <a16:creationId xmlns:a16="http://schemas.microsoft.com/office/drawing/2014/main" id="{83EF2C01-E088-4778-80EB-B8BF22C3F52F}"/>
              </a:ext>
            </a:extLst>
          </p:cNvPr>
          <p:cNvSpPr>
            <a:spLocks noChangeArrowheads="1"/>
          </p:cNvSpPr>
          <p:nvPr/>
        </p:nvSpPr>
        <p:spPr bwMode="auto">
          <a:xfrm>
            <a:off x="304800" y="304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000" b="0" i="0" u="none" strike="noStrike" cap="none" normalizeH="0" baseline="0">
                <a:ln>
                  <a:noFill/>
                </a:ln>
                <a:solidFill>
                  <a:srgbClr val="000000"/>
                </a:solidFill>
                <a:effectLst/>
                <a:latin typeface="TriviaSeznam"/>
              </a:rPr>
              <a:t> </a:t>
            </a:r>
            <a:r>
              <a:rPr kumimoji="0" lang="cs-CZ" altLang="cs-CZ" sz="600" b="0" i="0" u="none" strike="noStrike" cap="none" normalizeH="0" baseline="0">
                <a:ln>
                  <a:noFill/>
                </a:ln>
                <a:solidFill>
                  <a:schemeClr val="tx1"/>
                </a:solidFill>
                <a:effectLst/>
              </a:rPr>
              <a:t> </a:t>
            </a: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7" name="Rectangle 4">
            <a:extLst>
              <a:ext uri="{FF2B5EF4-FFF2-40B4-BE49-F238E27FC236}">
                <a16:creationId xmlns:a16="http://schemas.microsoft.com/office/drawing/2014/main" id="{5415B71F-9F64-496F-956B-C5D3071B5C8E}"/>
              </a:ext>
            </a:extLst>
          </p:cNvPr>
          <p:cNvSpPr>
            <a:spLocks noChangeArrowheads="1"/>
          </p:cNvSpPr>
          <p:nvPr/>
        </p:nvSpPr>
        <p:spPr bwMode="auto">
          <a:xfrm>
            <a:off x="45720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000" b="0" i="0" u="none" strike="noStrike" cap="none" normalizeH="0" baseline="0">
                <a:ln>
                  <a:noFill/>
                </a:ln>
                <a:solidFill>
                  <a:srgbClr val="000000"/>
                </a:solidFill>
                <a:effectLst/>
                <a:latin typeface="TriviaSeznam"/>
              </a:rPr>
              <a:t> </a:t>
            </a:r>
            <a:r>
              <a:rPr kumimoji="0" lang="cs-CZ" altLang="cs-CZ" sz="600" b="0" i="0" u="none" strike="noStrike" cap="none" normalizeH="0" baseline="0">
                <a:ln>
                  <a:noFill/>
                </a:ln>
                <a:solidFill>
                  <a:schemeClr val="tx1"/>
                </a:solidFill>
                <a:effectLst/>
              </a:rPr>
              <a:t> </a:t>
            </a: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8" name="Rectangle 5">
            <a:extLst>
              <a:ext uri="{FF2B5EF4-FFF2-40B4-BE49-F238E27FC236}">
                <a16:creationId xmlns:a16="http://schemas.microsoft.com/office/drawing/2014/main" id="{7159E2E3-04FA-4A42-8FD5-8396D00C4C31}"/>
              </a:ext>
            </a:extLst>
          </p:cNvPr>
          <p:cNvSpPr>
            <a:spLocks noChangeArrowheads="1"/>
          </p:cNvSpPr>
          <p:nvPr/>
        </p:nvSpPr>
        <p:spPr bwMode="auto">
          <a:xfrm>
            <a:off x="6096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000" b="0" i="0" u="none" strike="noStrike" cap="none" normalizeH="0" baseline="0">
                <a:ln>
                  <a:noFill/>
                </a:ln>
                <a:solidFill>
                  <a:srgbClr val="000000"/>
                </a:solidFill>
                <a:effectLst/>
                <a:latin typeface="TriviaSeznam"/>
              </a:rPr>
              <a:t> </a:t>
            </a:r>
            <a:r>
              <a:rPr kumimoji="0" lang="cs-CZ" altLang="cs-CZ" sz="600" b="0" i="0" u="none" strike="noStrike" cap="none" normalizeH="0" baseline="0">
                <a:ln>
                  <a:noFill/>
                </a:ln>
                <a:solidFill>
                  <a:schemeClr val="tx1"/>
                </a:solidFill>
                <a:effectLst/>
              </a:rPr>
              <a:t> </a:t>
            </a:r>
            <a:endParaRPr kumimoji="0" lang="cs-CZ" altLang="cs-CZ"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103909207"/>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264B1A3-A22F-4568-A461-F12BD7015E2A}"/>
              </a:ext>
            </a:extLst>
          </p:cNvPr>
          <p:cNvSpPr>
            <a:spLocks noGrp="1"/>
          </p:cNvSpPr>
          <p:nvPr>
            <p:ph type="title"/>
          </p:nvPr>
        </p:nvSpPr>
        <p:spPr/>
        <p:txBody>
          <a:bodyPr/>
          <a:lstStyle/>
          <a:p>
            <a:endParaRPr lang="cs-CZ"/>
          </a:p>
        </p:txBody>
      </p:sp>
      <p:pic>
        <p:nvPicPr>
          <p:cNvPr id="12" name="Zástupný obsah 11">
            <a:extLst>
              <a:ext uri="{FF2B5EF4-FFF2-40B4-BE49-F238E27FC236}">
                <a16:creationId xmlns:a16="http://schemas.microsoft.com/office/drawing/2014/main" id="{69DB7223-59E5-42AC-9FE0-C1A0E7A858E0}"/>
              </a:ext>
            </a:extLst>
          </p:cNvPr>
          <p:cNvPicPr>
            <a:picLocks noGrp="1" noChangeAspect="1"/>
          </p:cNvPicPr>
          <p:nvPr>
            <p:ph idx="1"/>
          </p:nvPr>
        </p:nvPicPr>
        <p:blipFill rotWithShape="1">
          <a:blip r:embed="rId3"/>
          <a:srcRect l="24658" t="14352" r="43640" b="4238"/>
          <a:stretch/>
        </p:blipFill>
        <p:spPr>
          <a:xfrm>
            <a:off x="4360579" y="646478"/>
            <a:ext cx="3771898" cy="5448297"/>
          </a:xfrm>
          <a:prstGeom prst="rect">
            <a:avLst/>
          </a:prstGeom>
        </p:spPr>
      </p:pic>
      <p:pic>
        <p:nvPicPr>
          <p:cNvPr id="11" name="Obrázek 10">
            <a:extLst>
              <a:ext uri="{FF2B5EF4-FFF2-40B4-BE49-F238E27FC236}">
                <a16:creationId xmlns:a16="http://schemas.microsoft.com/office/drawing/2014/main" id="{D7E1734D-B917-485B-8ACE-F3198AB47D70}"/>
              </a:ext>
            </a:extLst>
          </p:cNvPr>
          <p:cNvPicPr>
            <a:picLocks noChangeAspect="1"/>
          </p:cNvPicPr>
          <p:nvPr/>
        </p:nvPicPr>
        <p:blipFill rotWithShape="1">
          <a:blip r:embed="rId4"/>
          <a:srcRect l="24013" t="15000" r="43700" b="5201"/>
          <a:stretch/>
        </p:blipFill>
        <p:spPr>
          <a:xfrm>
            <a:off x="603243" y="763225"/>
            <a:ext cx="3816424" cy="5305760"/>
          </a:xfrm>
          <a:prstGeom prst="rect">
            <a:avLst/>
          </a:prstGeom>
        </p:spPr>
      </p:pic>
    </p:spTree>
    <p:extLst>
      <p:ext uri="{BB962C8B-B14F-4D97-AF65-F5344CB8AC3E}">
        <p14:creationId xmlns:p14="http://schemas.microsoft.com/office/powerpoint/2010/main" val="2668066860"/>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310350E6-6C90-4CBF-9DE6-56AA84D585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9872" y="282105"/>
            <a:ext cx="2187849" cy="1409947"/>
          </a:xfrm>
          <a:prstGeom prst="rect">
            <a:avLst/>
          </a:prstGeom>
        </p:spPr>
      </p:pic>
      <p:sp>
        <p:nvSpPr>
          <p:cNvPr id="65538" name="Rectangle 2"/>
          <p:cNvSpPr>
            <a:spLocks noGrp="1" noChangeArrowheads="1"/>
          </p:cNvSpPr>
          <p:nvPr>
            <p:ph type="title"/>
          </p:nvPr>
        </p:nvSpPr>
        <p:spPr>
          <a:xfrm>
            <a:off x="323528" y="2492896"/>
            <a:ext cx="8229600" cy="486544"/>
          </a:xfrm>
        </p:spPr>
        <p:txBody>
          <a:bodyPr>
            <a:normAutofit fontScale="90000"/>
          </a:bodyPr>
          <a:lstStyle/>
          <a:p>
            <a:pPr algn="ctr" eaLnBrk="1" hangingPunct="1"/>
            <a:r>
              <a:rPr lang="cs-CZ" altLang="cs-CZ" b="1" dirty="0">
                <a:solidFill>
                  <a:schemeClr val="tx1"/>
                </a:solidFill>
              </a:rPr>
              <a:t>ČLENOVÉ RT MAP II </a:t>
            </a:r>
            <a:br>
              <a:rPr lang="cs-CZ" altLang="cs-CZ" b="1" dirty="0">
                <a:solidFill>
                  <a:schemeClr val="tx1"/>
                </a:solidFill>
              </a:rPr>
            </a:br>
            <a:br>
              <a:rPr lang="cs-CZ" altLang="cs-CZ" b="1" dirty="0">
                <a:solidFill>
                  <a:schemeClr val="tx1"/>
                </a:solidFill>
              </a:rPr>
            </a:br>
            <a:r>
              <a:rPr lang="cs-CZ" altLang="cs-CZ" b="1" dirty="0">
                <a:solidFill>
                  <a:schemeClr val="tx1"/>
                </a:solidFill>
              </a:rPr>
              <a:t>VÁM Děkují </a:t>
            </a:r>
            <a:br>
              <a:rPr lang="cs-CZ" altLang="cs-CZ" b="1" dirty="0">
                <a:solidFill>
                  <a:schemeClr val="tx1"/>
                </a:solidFill>
              </a:rPr>
            </a:br>
            <a:br>
              <a:rPr lang="cs-CZ" altLang="cs-CZ" b="1" dirty="0">
                <a:solidFill>
                  <a:schemeClr val="tx1"/>
                </a:solidFill>
              </a:rPr>
            </a:br>
            <a:r>
              <a:rPr lang="cs-CZ" altLang="cs-CZ" b="1" dirty="0">
                <a:solidFill>
                  <a:schemeClr val="tx1"/>
                </a:solidFill>
              </a:rPr>
              <a:t>Za pozornost</a:t>
            </a:r>
            <a:br>
              <a:rPr lang="cs-CZ" altLang="cs-CZ" b="1" dirty="0">
                <a:solidFill>
                  <a:schemeClr val="tx1"/>
                </a:solidFill>
              </a:rPr>
            </a:br>
            <a:br>
              <a:rPr lang="cs-CZ" altLang="cs-CZ" b="1" dirty="0">
                <a:solidFill>
                  <a:schemeClr val="tx1"/>
                </a:solidFill>
              </a:rPr>
            </a:br>
            <a:r>
              <a:rPr lang="cs-CZ" altLang="cs-CZ" sz="1800" i="1" dirty="0">
                <a:solidFill>
                  <a:schemeClr val="tx1"/>
                </a:solidFill>
              </a:rPr>
              <a:t>Ing. Naděžda klvaňová </a:t>
            </a:r>
            <a:br>
              <a:rPr lang="cs-CZ" altLang="cs-CZ" sz="1800" i="1" dirty="0">
                <a:solidFill>
                  <a:schemeClr val="tx1"/>
                </a:solidFill>
              </a:rPr>
            </a:br>
            <a:r>
              <a:rPr lang="cs-CZ" altLang="cs-CZ" sz="1800" i="1" dirty="0">
                <a:solidFill>
                  <a:schemeClr val="tx1"/>
                </a:solidFill>
              </a:rPr>
              <a:t>MGR. Anna blahová </a:t>
            </a:r>
          </a:p>
        </p:txBody>
      </p:sp>
    </p:spTree>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71BABE8-8C90-4423-9B90-19913AEA431B}"/>
              </a:ext>
            </a:extLst>
          </p:cNvPr>
          <p:cNvSpPr>
            <a:spLocks noGrp="1"/>
          </p:cNvSpPr>
          <p:nvPr>
            <p:ph type="title"/>
          </p:nvPr>
        </p:nvSpPr>
        <p:spPr>
          <a:xfrm>
            <a:off x="618964" y="761078"/>
            <a:ext cx="8210872" cy="1280890"/>
          </a:xfrm>
        </p:spPr>
        <p:txBody>
          <a:bodyPr>
            <a:noAutofit/>
          </a:bodyPr>
          <a:lstStyle/>
          <a:p>
            <a:pPr algn="ctr"/>
            <a:r>
              <a:rPr lang="cs-CZ" sz="2200" b="1" dirty="0">
                <a:latin typeface="Times New Roman" panose="02020603050405020304" pitchFamily="18" charset="0"/>
                <a:ea typeface="Times New Roman" panose="02020603050405020304" pitchFamily="18" charset="0"/>
              </a:rPr>
              <a:t>1) </a:t>
            </a:r>
            <a:r>
              <a:rPr lang="cs-CZ" sz="2200" b="1" dirty="0"/>
              <a:t>Spolupráce škol v oblasti polytechnického vzdělávání s organizací MALÁ TECHNICKÁ UNIVERZITA </a:t>
            </a:r>
            <a:br>
              <a:rPr lang="cs-CZ" sz="2200" b="1" dirty="0"/>
            </a:br>
            <a:br>
              <a:rPr lang="cs-CZ" sz="2200" dirty="0">
                <a:latin typeface="Times New Roman" panose="02020603050405020304" pitchFamily="18" charset="0"/>
                <a:ea typeface="Times New Roman" panose="02020603050405020304" pitchFamily="18" charset="0"/>
              </a:rPr>
            </a:br>
            <a:endParaRPr lang="cs-CZ" sz="2200" dirty="0"/>
          </a:p>
        </p:txBody>
      </p:sp>
      <p:sp>
        <p:nvSpPr>
          <p:cNvPr id="3" name="Zástupný symbol pro obsah 2">
            <a:extLst>
              <a:ext uri="{FF2B5EF4-FFF2-40B4-BE49-F238E27FC236}">
                <a16:creationId xmlns:a16="http://schemas.microsoft.com/office/drawing/2014/main" id="{EBA6B175-745B-4338-ABC5-F40E5A3EB7C3}"/>
              </a:ext>
            </a:extLst>
          </p:cNvPr>
          <p:cNvSpPr>
            <a:spLocks noGrp="1"/>
          </p:cNvSpPr>
          <p:nvPr>
            <p:ph idx="1"/>
          </p:nvPr>
        </p:nvSpPr>
        <p:spPr>
          <a:xfrm>
            <a:off x="609600" y="1907498"/>
            <a:ext cx="8138864" cy="4326391"/>
          </a:xfrm>
        </p:spPr>
        <p:txBody>
          <a:bodyPr>
            <a:normAutofit/>
          </a:bodyPr>
          <a:lstStyle/>
          <a:p>
            <a:pPr>
              <a:buFont typeface="Wingdings" panose="05000000000000000000" pitchFamily="2" charset="2"/>
              <a:buChar char="Ø"/>
            </a:pPr>
            <a:r>
              <a:rPr lang="cs-CZ" sz="1800" b="1" dirty="0">
                <a:solidFill>
                  <a:srgbClr val="FF0000"/>
                </a:solidFill>
              </a:rPr>
              <a:t>AKTIVITA JE V REALIZACI  </a:t>
            </a:r>
          </a:p>
          <a:p>
            <a:pPr algn="just"/>
            <a:r>
              <a:rPr lang="cs-CZ" sz="1200" b="1" dirty="0"/>
              <a:t>Popis aktivity</a:t>
            </a:r>
            <a:r>
              <a:rPr lang="cs-CZ" sz="1200" dirty="0"/>
              <a:t>:  </a:t>
            </a:r>
            <a:r>
              <a:rPr lang="cs-CZ" sz="1200" i="1" dirty="0"/>
              <a:t>V rámci podpory rozvoje polytechnického vzdělávání probíhají ve školách tzv. Projektové dny a to prostřednictvím spolupráce s Malou technickou univerzitou. Hlavním cílem je přiblížit dětem a žákům interaktivně a prakticky fungování některých profesí a technických jevů. Dílčími cíly je co nejdříve a na základě přirozené hravosti a poznání světa kolem sebe, vzbudit zájem dětí </a:t>
            </a:r>
            <a:br>
              <a:rPr lang="cs-CZ" sz="1200" i="1" dirty="0"/>
            </a:br>
            <a:r>
              <a:rPr lang="cs-CZ" sz="1200" i="1" dirty="0"/>
              <a:t>a žáků a také pedagogických pracovníků o technické obory. Prostřednictvím tohoto programu je pěstován v dětech vztah </a:t>
            </a:r>
            <a:br>
              <a:rPr lang="cs-CZ" sz="1200" i="1" dirty="0"/>
            </a:br>
            <a:r>
              <a:rPr lang="cs-CZ" sz="1200" i="1" dirty="0"/>
              <a:t>k reálnému světu a přispívá k rozvoji technického vzdělávání již u předškolních dětí. Lekce jsou připraveny nejen s pedagogy </a:t>
            </a:r>
            <a:br>
              <a:rPr lang="cs-CZ" sz="1200" i="1" dirty="0"/>
            </a:br>
            <a:r>
              <a:rPr lang="cs-CZ" sz="1200" i="1" dirty="0"/>
              <a:t>a psychologem, ale také s architektem či projektanty.</a:t>
            </a:r>
          </a:p>
          <a:p>
            <a:pPr algn="just"/>
            <a:r>
              <a:rPr lang="cs-CZ" sz="1200" i="1" dirty="0"/>
              <a:t>Děti a žáci se tak stávají přímými účastníky lekcí typu: “Malý plynárník“, „Malý projektant“, „Malý stavitel“ atd…Projekt vznikl na základě laviny otázek dětí. Např.: „Jak postavit dům?“, Proč nespadne most?“, „Jak vztyčit vysokou věž?“, „Kam teče voda..“ </a:t>
            </a:r>
          </a:p>
          <a:p>
            <a:pPr algn="just"/>
            <a:r>
              <a:rPr lang="cs-CZ" sz="1200" b="1" i="1" dirty="0">
                <a:solidFill>
                  <a:schemeClr val="accent3">
                    <a:lumMod val="75000"/>
                  </a:schemeClr>
                </a:solidFill>
              </a:rPr>
              <a:t>Doposud proběhlo  regionu 40 lekcí. </a:t>
            </a:r>
          </a:p>
          <a:p>
            <a:pPr lvl="6">
              <a:buFont typeface="Courier New" panose="02070309020205020404" pitchFamily="49" charset="0"/>
              <a:buChar char="o"/>
            </a:pPr>
            <a:r>
              <a:rPr lang="cs-CZ" b="1" u="sng" dirty="0"/>
              <a:t>  Kontakt na zodpovědnou osobu pro další informace:  </a:t>
            </a:r>
          </a:p>
          <a:p>
            <a:pPr lvl="8">
              <a:buFont typeface="Wingdings" panose="05000000000000000000" pitchFamily="2" charset="2"/>
              <a:buChar char="ü"/>
            </a:pPr>
            <a:r>
              <a:rPr lang="cs-CZ" b="1" dirty="0"/>
              <a:t>Bc. Petra Valčuhová</a:t>
            </a:r>
          </a:p>
          <a:p>
            <a:pPr lvl="8">
              <a:buFont typeface="Wingdings" panose="05000000000000000000" pitchFamily="2" charset="2"/>
              <a:buChar char="ü"/>
            </a:pPr>
            <a:r>
              <a:rPr lang="cs-CZ" b="1" dirty="0"/>
              <a:t>telefon: +420 733 465 831</a:t>
            </a:r>
          </a:p>
          <a:p>
            <a:pPr lvl="8">
              <a:buFont typeface="Wingdings" panose="05000000000000000000" pitchFamily="2" charset="2"/>
              <a:buChar char="ü"/>
            </a:pPr>
            <a:r>
              <a:rPr lang="cs-CZ" b="1" dirty="0"/>
              <a:t>email</a:t>
            </a:r>
            <a:r>
              <a:rPr lang="cs-CZ" b="1" dirty="0">
                <a:solidFill>
                  <a:srgbClr val="0070C0"/>
                </a:solidFill>
              </a:rPr>
              <a:t>: </a:t>
            </a:r>
            <a:r>
              <a:rPr lang="cs-CZ" i="1" dirty="0">
                <a:hlinkClick r:id="rId3"/>
              </a:rPr>
              <a:t>petravalcuhova@email.cz</a:t>
            </a:r>
            <a:endParaRPr lang="cs-CZ" i="1" dirty="0">
              <a:solidFill>
                <a:srgbClr val="0070C0"/>
              </a:solidFill>
            </a:endParaRPr>
          </a:p>
          <a:p>
            <a:pPr lvl="4">
              <a:buFont typeface="Courier New" panose="02070309020205020404" pitchFamily="49" charset="0"/>
              <a:buChar char="o"/>
            </a:pPr>
            <a:endParaRPr lang="cs-CZ" b="1" dirty="0"/>
          </a:p>
          <a:p>
            <a:endParaRPr lang="cs-CZ" dirty="0"/>
          </a:p>
        </p:txBody>
      </p:sp>
      <p:sp>
        <p:nvSpPr>
          <p:cNvPr id="4" name="Rectangle 1">
            <a:extLst>
              <a:ext uri="{FF2B5EF4-FFF2-40B4-BE49-F238E27FC236}">
                <a16:creationId xmlns:a16="http://schemas.microsoft.com/office/drawing/2014/main" id="{63455EED-79FC-41F9-B894-4ABF9AEDF61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000" b="0" i="0" u="none" strike="noStrike" cap="none" normalizeH="0" baseline="0" dirty="0">
                <a:ln>
                  <a:noFill/>
                </a:ln>
                <a:solidFill>
                  <a:srgbClr val="000000"/>
                </a:solidFill>
                <a:effectLst/>
                <a:latin typeface="TriviaSeznam"/>
              </a:rPr>
              <a:t> </a:t>
            </a:r>
            <a:r>
              <a:rPr kumimoji="0" lang="cs-CZ" altLang="cs-CZ" sz="600" b="0" i="0" u="none" strike="noStrike" cap="none" normalizeH="0" baseline="0" dirty="0">
                <a:ln>
                  <a:noFill/>
                </a:ln>
                <a:solidFill>
                  <a:schemeClr val="tx1"/>
                </a:solidFill>
                <a:effectLst/>
              </a:rPr>
              <a:t> </a:t>
            </a:r>
            <a:endParaRPr kumimoji="0" lang="cs-CZ" altLang="cs-CZ" sz="1800" b="0" i="0" u="none" strike="noStrike" cap="none" normalizeH="0" baseline="0" dirty="0">
              <a:ln>
                <a:noFill/>
              </a:ln>
              <a:solidFill>
                <a:schemeClr val="tx1"/>
              </a:solidFill>
              <a:effectLst/>
              <a:latin typeface="Arial" panose="020B0604020202020204" pitchFamily="34" charset="0"/>
            </a:endParaRPr>
          </a:p>
        </p:txBody>
      </p:sp>
      <p:sp>
        <p:nvSpPr>
          <p:cNvPr id="5" name="Rectangle 2">
            <a:extLst>
              <a:ext uri="{FF2B5EF4-FFF2-40B4-BE49-F238E27FC236}">
                <a16:creationId xmlns:a16="http://schemas.microsoft.com/office/drawing/2014/main" id="{07025456-9066-4388-848E-55C6E5E61E53}"/>
              </a:ext>
            </a:extLst>
          </p:cNvPr>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000" b="0" i="0" u="none" strike="noStrike" cap="none" normalizeH="0" baseline="0" dirty="0">
                <a:ln>
                  <a:noFill/>
                </a:ln>
                <a:solidFill>
                  <a:srgbClr val="000000"/>
                </a:solidFill>
                <a:effectLst/>
                <a:latin typeface="TriviaSeznam"/>
              </a:rPr>
              <a:t> </a:t>
            </a:r>
            <a:r>
              <a:rPr kumimoji="0" lang="cs-CZ" altLang="cs-CZ" sz="600" b="0" i="0" u="none" strike="noStrike" cap="none" normalizeH="0" baseline="0" dirty="0">
                <a:ln>
                  <a:noFill/>
                </a:ln>
                <a:solidFill>
                  <a:schemeClr val="tx1"/>
                </a:solidFill>
                <a:effectLst/>
              </a:rPr>
              <a:t> </a:t>
            </a:r>
            <a:endParaRPr kumimoji="0" lang="cs-CZ" altLang="cs-CZ" sz="1800" b="0" i="0" u="none" strike="noStrike" cap="none" normalizeH="0" baseline="0" dirty="0">
              <a:ln>
                <a:noFill/>
              </a:ln>
              <a:solidFill>
                <a:schemeClr val="tx1"/>
              </a:solidFill>
              <a:effectLst/>
              <a:latin typeface="Arial" panose="020B0604020202020204" pitchFamily="34" charset="0"/>
            </a:endParaRPr>
          </a:p>
        </p:txBody>
      </p:sp>
      <p:sp>
        <p:nvSpPr>
          <p:cNvPr id="6" name="Rectangle 3">
            <a:extLst>
              <a:ext uri="{FF2B5EF4-FFF2-40B4-BE49-F238E27FC236}">
                <a16:creationId xmlns:a16="http://schemas.microsoft.com/office/drawing/2014/main" id="{83EF2C01-E088-4778-80EB-B8BF22C3F52F}"/>
              </a:ext>
            </a:extLst>
          </p:cNvPr>
          <p:cNvSpPr>
            <a:spLocks noChangeArrowheads="1"/>
          </p:cNvSpPr>
          <p:nvPr/>
        </p:nvSpPr>
        <p:spPr bwMode="auto">
          <a:xfrm>
            <a:off x="304800" y="304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000" b="0" i="0" u="none" strike="noStrike" cap="none" normalizeH="0" baseline="0" dirty="0">
                <a:ln>
                  <a:noFill/>
                </a:ln>
                <a:solidFill>
                  <a:srgbClr val="000000"/>
                </a:solidFill>
                <a:effectLst/>
                <a:latin typeface="TriviaSeznam"/>
              </a:rPr>
              <a:t> </a:t>
            </a:r>
            <a:r>
              <a:rPr kumimoji="0" lang="cs-CZ" altLang="cs-CZ" sz="600" b="0" i="0" u="none" strike="noStrike" cap="none" normalizeH="0" baseline="0" dirty="0">
                <a:ln>
                  <a:noFill/>
                </a:ln>
                <a:solidFill>
                  <a:schemeClr val="tx1"/>
                </a:solidFill>
                <a:effectLst/>
              </a:rPr>
              <a:t> </a:t>
            </a:r>
            <a:endParaRPr kumimoji="0" lang="cs-CZ" altLang="cs-CZ" sz="1800" b="0" i="0" u="none" strike="noStrike" cap="none" normalizeH="0" baseline="0" dirty="0">
              <a:ln>
                <a:noFill/>
              </a:ln>
              <a:solidFill>
                <a:schemeClr val="tx1"/>
              </a:solidFill>
              <a:effectLst/>
              <a:latin typeface="Arial" panose="020B0604020202020204" pitchFamily="34" charset="0"/>
            </a:endParaRPr>
          </a:p>
        </p:txBody>
      </p:sp>
      <p:sp>
        <p:nvSpPr>
          <p:cNvPr id="7" name="Rectangle 4">
            <a:extLst>
              <a:ext uri="{FF2B5EF4-FFF2-40B4-BE49-F238E27FC236}">
                <a16:creationId xmlns:a16="http://schemas.microsoft.com/office/drawing/2014/main" id="{5415B71F-9F64-496F-956B-C5D3071B5C8E}"/>
              </a:ext>
            </a:extLst>
          </p:cNvPr>
          <p:cNvSpPr>
            <a:spLocks noChangeArrowheads="1"/>
          </p:cNvSpPr>
          <p:nvPr/>
        </p:nvSpPr>
        <p:spPr bwMode="auto">
          <a:xfrm>
            <a:off x="45720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000" b="0" i="0" u="none" strike="noStrike" cap="none" normalizeH="0" baseline="0" dirty="0">
                <a:ln>
                  <a:noFill/>
                </a:ln>
                <a:solidFill>
                  <a:srgbClr val="000000"/>
                </a:solidFill>
                <a:effectLst/>
                <a:latin typeface="TriviaSeznam"/>
              </a:rPr>
              <a:t> </a:t>
            </a:r>
            <a:r>
              <a:rPr kumimoji="0" lang="cs-CZ" altLang="cs-CZ" sz="600" b="0" i="0" u="none" strike="noStrike" cap="none" normalizeH="0" baseline="0" dirty="0">
                <a:ln>
                  <a:noFill/>
                </a:ln>
                <a:solidFill>
                  <a:schemeClr val="tx1"/>
                </a:solidFill>
                <a:effectLst/>
              </a:rPr>
              <a:t> </a:t>
            </a:r>
            <a:endParaRPr kumimoji="0" lang="cs-CZ" altLang="cs-CZ" sz="1800" b="0" i="0" u="none" strike="noStrike" cap="none" normalizeH="0" baseline="0" dirty="0">
              <a:ln>
                <a:noFill/>
              </a:ln>
              <a:solidFill>
                <a:schemeClr val="tx1"/>
              </a:solidFill>
              <a:effectLst/>
              <a:latin typeface="Arial" panose="020B0604020202020204" pitchFamily="34" charset="0"/>
            </a:endParaRPr>
          </a:p>
        </p:txBody>
      </p:sp>
      <p:sp>
        <p:nvSpPr>
          <p:cNvPr id="8" name="Rectangle 5">
            <a:extLst>
              <a:ext uri="{FF2B5EF4-FFF2-40B4-BE49-F238E27FC236}">
                <a16:creationId xmlns:a16="http://schemas.microsoft.com/office/drawing/2014/main" id="{7159E2E3-04FA-4A42-8FD5-8396D00C4C31}"/>
              </a:ext>
            </a:extLst>
          </p:cNvPr>
          <p:cNvSpPr>
            <a:spLocks noChangeArrowheads="1"/>
          </p:cNvSpPr>
          <p:nvPr/>
        </p:nvSpPr>
        <p:spPr bwMode="auto">
          <a:xfrm>
            <a:off x="6096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000" b="0" i="0" u="none" strike="noStrike" cap="none" normalizeH="0" baseline="0" dirty="0">
                <a:ln>
                  <a:noFill/>
                </a:ln>
                <a:solidFill>
                  <a:srgbClr val="000000"/>
                </a:solidFill>
                <a:effectLst/>
                <a:latin typeface="TriviaSeznam"/>
              </a:rPr>
              <a:t> </a:t>
            </a:r>
            <a:r>
              <a:rPr kumimoji="0" lang="cs-CZ" altLang="cs-CZ" sz="600" b="0" i="0" u="none" strike="noStrike" cap="none" normalizeH="0" baseline="0" dirty="0">
                <a:ln>
                  <a:noFill/>
                </a:ln>
                <a:solidFill>
                  <a:schemeClr val="tx1"/>
                </a:solidFill>
                <a:effectLst/>
              </a:rPr>
              <a:t> </a:t>
            </a:r>
            <a:endParaRPr kumimoji="0" lang="cs-CZ" altLang="cs-CZ"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9627958"/>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FD3F24C-F759-4D68-81C1-F5218C575D89}"/>
              </a:ext>
            </a:extLst>
          </p:cNvPr>
          <p:cNvSpPr>
            <a:spLocks noGrp="1"/>
          </p:cNvSpPr>
          <p:nvPr>
            <p:ph type="title"/>
          </p:nvPr>
        </p:nvSpPr>
        <p:spPr>
          <a:xfrm>
            <a:off x="1455323" y="548680"/>
            <a:ext cx="6571343" cy="1049235"/>
          </a:xfrm>
        </p:spPr>
        <p:txBody>
          <a:bodyPr>
            <a:noAutofit/>
          </a:bodyPr>
          <a:lstStyle/>
          <a:p>
            <a:pPr algn="ctr"/>
            <a:r>
              <a:rPr lang="cs-CZ" sz="2200" b="1" dirty="0">
                <a:latin typeface="Times New Roman" panose="02020603050405020304" pitchFamily="18" charset="0"/>
                <a:ea typeface="Times New Roman" panose="02020603050405020304" pitchFamily="18" charset="0"/>
              </a:rPr>
              <a:t>A) </a:t>
            </a:r>
            <a:r>
              <a:rPr lang="cs-CZ" sz="2200" b="1" dirty="0"/>
              <a:t>Spolupráce škol v oblasti polytechnického vzdělávání s organizací MALÁ TECHNICKÁ UNIVERZITA</a:t>
            </a:r>
            <a:endParaRPr lang="cs-CZ" sz="2200" dirty="0"/>
          </a:p>
        </p:txBody>
      </p:sp>
      <p:sp>
        <p:nvSpPr>
          <p:cNvPr id="3" name="Zástupný obsah 2">
            <a:extLst>
              <a:ext uri="{FF2B5EF4-FFF2-40B4-BE49-F238E27FC236}">
                <a16:creationId xmlns:a16="http://schemas.microsoft.com/office/drawing/2014/main" id="{804576E5-E815-4681-8017-0C647ACACEC7}"/>
              </a:ext>
            </a:extLst>
          </p:cNvPr>
          <p:cNvSpPr>
            <a:spLocks noGrp="1"/>
          </p:cNvSpPr>
          <p:nvPr>
            <p:ph idx="1"/>
          </p:nvPr>
        </p:nvSpPr>
        <p:spPr/>
        <p:txBody>
          <a:bodyPr/>
          <a:lstStyle/>
          <a:p>
            <a:endParaRPr lang="cs-CZ" dirty="0"/>
          </a:p>
        </p:txBody>
      </p:sp>
      <p:grpSp>
        <p:nvGrpSpPr>
          <p:cNvPr id="4" name="Group 5460">
            <a:extLst>
              <a:ext uri="{FF2B5EF4-FFF2-40B4-BE49-F238E27FC236}">
                <a16:creationId xmlns:a16="http://schemas.microsoft.com/office/drawing/2014/main" id="{634CFD8E-C8B3-4DAF-BBE2-608F6B288C95}"/>
              </a:ext>
            </a:extLst>
          </p:cNvPr>
          <p:cNvGrpSpPr/>
          <p:nvPr/>
        </p:nvGrpSpPr>
        <p:grpSpPr>
          <a:xfrm>
            <a:off x="467544" y="116632"/>
            <a:ext cx="8208912" cy="6048672"/>
            <a:chOff x="0" y="0"/>
            <a:chExt cx="5114545" cy="3837433"/>
          </a:xfrm>
        </p:grpSpPr>
        <p:pic>
          <p:nvPicPr>
            <p:cNvPr id="5" name="Picture 59">
              <a:extLst>
                <a:ext uri="{FF2B5EF4-FFF2-40B4-BE49-F238E27FC236}">
                  <a16:creationId xmlns:a16="http://schemas.microsoft.com/office/drawing/2014/main" id="{EB069F76-7C13-4367-AD08-8CC12DB78C16}"/>
                </a:ext>
              </a:extLst>
            </p:cNvPr>
            <p:cNvPicPr/>
            <p:nvPr/>
          </p:nvPicPr>
          <p:blipFill>
            <a:blip r:embed="rId3"/>
            <a:stretch>
              <a:fillRect/>
            </a:stretch>
          </p:blipFill>
          <p:spPr>
            <a:xfrm>
              <a:off x="0" y="1"/>
              <a:ext cx="5114545" cy="853440"/>
            </a:xfrm>
            <a:prstGeom prst="rect">
              <a:avLst/>
            </a:prstGeom>
          </p:spPr>
        </p:pic>
        <p:pic>
          <p:nvPicPr>
            <p:cNvPr id="6" name="Picture 61">
              <a:extLst>
                <a:ext uri="{FF2B5EF4-FFF2-40B4-BE49-F238E27FC236}">
                  <a16:creationId xmlns:a16="http://schemas.microsoft.com/office/drawing/2014/main" id="{6A9B5EFD-4FC2-4E34-A43D-0872B1885614}"/>
                </a:ext>
              </a:extLst>
            </p:cNvPr>
            <p:cNvPicPr/>
            <p:nvPr/>
          </p:nvPicPr>
          <p:blipFill>
            <a:blip r:embed="rId4"/>
            <a:stretch>
              <a:fillRect/>
            </a:stretch>
          </p:blipFill>
          <p:spPr>
            <a:xfrm>
              <a:off x="0" y="853441"/>
              <a:ext cx="5114545" cy="853440"/>
            </a:xfrm>
            <a:prstGeom prst="rect">
              <a:avLst/>
            </a:prstGeom>
          </p:spPr>
        </p:pic>
        <p:pic>
          <p:nvPicPr>
            <p:cNvPr id="7" name="Picture 63">
              <a:extLst>
                <a:ext uri="{FF2B5EF4-FFF2-40B4-BE49-F238E27FC236}">
                  <a16:creationId xmlns:a16="http://schemas.microsoft.com/office/drawing/2014/main" id="{EA293E28-54A5-4B4A-B9A6-BB7A3DF888B5}"/>
                </a:ext>
              </a:extLst>
            </p:cNvPr>
            <p:cNvPicPr/>
            <p:nvPr/>
          </p:nvPicPr>
          <p:blipFill>
            <a:blip r:embed="rId5"/>
            <a:stretch>
              <a:fillRect/>
            </a:stretch>
          </p:blipFill>
          <p:spPr>
            <a:xfrm>
              <a:off x="0" y="1706882"/>
              <a:ext cx="5114545" cy="853440"/>
            </a:xfrm>
            <a:prstGeom prst="rect">
              <a:avLst/>
            </a:prstGeom>
          </p:spPr>
        </p:pic>
        <p:pic>
          <p:nvPicPr>
            <p:cNvPr id="8" name="Picture 65">
              <a:extLst>
                <a:ext uri="{FF2B5EF4-FFF2-40B4-BE49-F238E27FC236}">
                  <a16:creationId xmlns:a16="http://schemas.microsoft.com/office/drawing/2014/main" id="{4CE950F1-B2A3-4304-BE98-393BC4839757}"/>
                </a:ext>
              </a:extLst>
            </p:cNvPr>
            <p:cNvPicPr/>
            <p:nvPr/>
          </p:nvPicPr>
          <p:blipFill>
            <a:blip r:embed="rId6"/>
            <a:stretch>
              <a:fillRect/>
            </a:stretch>
          </p:blipFill>
          <p:spPr>
            <a:xfrm>
              <a:off x="0" y="2560321"/>
              <a:ext cx="5114545" cy="853440"/>
            </a:xfrm>
            <a:prstGeom prst="rect">
              <a:avLst/>
            </a:prstGeom>
          </p:spPr>
        </p:pic>
        <p:pic>
          <p:nvPicPr>
            <p:cNvPr id="9" name="Picture 67">
              <a:extLst>
                <a:ext uri="{FF2B5EF4-FFF2-40B4-BE49-F238E27FC236}">
                  <a16:creationId xmlns:a16="http://schemas.microsoft.com/office/drawing/2014/main" id="{1D42AF38-9A27-4E63-A020-AB2F9B9AF08E}"/>
                </a:ext>
              </a:extLst>
            </p:cNvPr>
            <p:cNvPicPr/>
            <p:nvPr/>
          </p:nvPicPr>
          <p:blipFill>
            <a:blip r:embed="rId7"/>
            <a:stretch>
              <a:fillRect/>
            </a:stretch>
          </p:blipFill>
          <p:spPr>
            <a:xfrm>
              <a:off x="0" y="3413761"/>
              <a:ext cx="5114545" cy="423672"/>
            </a:xfrm>
            <a:prstGeom prst="rect">
              <a:avLst/>
            </a:prstGeom>
          </p:spPr>
        </p:pic>
        <p:sp>
          <p:nvSpPr>
            <p:cNvPr id="10" name="Shape 68">
              <a:extLst>
                <a:ext uri="{FF2B5EF4-FFF2-40B4-BE49-F238E27FC236}">
                  <a16:creationId xmlns:a16="http://schemas.microsoft.com/office/drawing/2014/main" id="{9BAA2F84-E7B4-420F-8E09-583713B409C0}"/>
                </a:ext>
              </a:extLst>
            </p:cNvPr>
            <p:cNvSpPr/>
            <p:nvPr/>
          </p:nvSpPr>
          <p:spPr>
            <a:xfrm>
              <a:off x="0" y="0"/>
              <a:ext cx="5114544" cy="3837432"/>
            </a:xfrm>
            <a:custGeom>
              <a:avLst/>
              <a:gdLst/>
              <a:ahLst/>
              <a:cxnLst/>
              <a:rect l="0" t="0" r="0" b="0"/>
              <a:pathLst>
                <a:path w="5114544" h="3837432">
                  <a:moveTo>
                    <a:pt x="0" y="0"/>
                  </a:moveTo>
                  <a:lnTo>
                    <a:pt x="5114544" y="0"/>
                  </a:lnTo>
                  <a:lnTo>
                    <a:pt x="5114544" y="3837432"/>
                  </a:lnTo>
                  <a:lnTo>
                    <a:pt x="0" y="3837432"/>
                  </a:lnTo>
                  <a:close/>
                </a:path>
              </a:pathLst>
            </a:custGeom>
            <a:ln w="9144" cap="flat">
              <a:miter lim="101600"/>
            </a:ln>
          </p:spPr>
          <p:style>
            <a:lnRef idx="1">
              <a:srgbClr val="000000"/>
            </a:lnRef>
            <a:fillRef idx="0">
              <a:srgbClr val="000000">
                <a:alpha val="0"/>
              </a:srgbClr>
            </a:fillRef>
            <a:effectRef idx="0">
              <a:scrgbClr r="0" g="0" b="0"/>
            </a:effectRef>
            <a:fontRef idx="none"/>
          </p:style>
          <p:txBody>
            <a:bodyPr/>
            <a:lstStyle/>
            <a:p>
              <a:endParaRPr lang="cs-CZ"/>
            </a:p>
          </p:txBody>
        </p:sp>
      </p:grpSp>
    </p:spTree>
    <p:extLst>
      <p:ext uri="{BB962C8B-B14F-4D97-AF65-F5344CB8AC3E}">
        <p14:creationId xmlns:p14="http://schemas.microsoft.com/office/powerpoint/2010/main" val="3064714353"/>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71BABE8-8C90-4423-9B90-19913AEA431B}"/>
              </a:ext>
            </a:extLst>
          </p:cNvPr>
          <p:cNvSpPr>
            <a:spLocks noGrp="1"/>
          </p:cNvSpPr>
          <p:nvPr>
            <p:ph type="title"/>
          </p:nvPr>
        </p:nvSpPr>
        <p:spPr>
          <a:xfrm>
            <a:off x="618964" y="761078"/>
            <a:ext cx="8210872" cy="1280890"/>
          </a:xfrm>
        </p:spPr>
        <p:txBody>
          <a:bodyPr>
            <a:normAutofit fontScale="90000"/>
          </a:bodyPr>
          <a:lstStyle/>
          <a:p>
            <a:pPr algn="ctr"/>
            <a:r>
              <a:rPr lang="cs-CZ" sz="2400" b="1" dirty="0"/>
              <a:t>2) Spolupráce škol a knihoven v regionu v oblasti čtenářské gramotnosti </a:t>
            </a:r>
            <a:br>
              <a:rPr lang="cs-CZ" sz="2400" b="1" dirty="0"/>
            </a:br>
            <a:r>
              <a:rPr lang="cs-CZ" sz="2400" b="1" dirty="0"/>
              <a:t>a pregramotnosti </a:t>
            </a:r>
            <a:r>
              <a:rPr lang="cs-CZ" sz="2400" dirty="0"/>
              <a:t> </a:t>
            </a:r>
            <a:br>
              <a:rPr lang="cs-CZ" sz="2400" dirty="0"/>
            </a:br>
            <a:endParaRPr lang="cs-CZ" dirty="0"/>
          </a:p>
        </p:txBody>
      </p:sp>
      <p:sp>
        <p:nvSpPr>
          <p:cNvPr id="3" name="Zástupný symbol pro obsah 2">
            <a:extLst>
              <a:ext uri="{FF2B5EF4-FFF2-40B4-BE49-F238E27FC236}">
                <a16:creationId xmlns:a16="http://schemas.microsoft.com/office/drawing/2014/main" id="{EBA6B175-745B-4338-ABC5-F40E5A3EB7C3}"/>
              </a:ext>
            </a:extLst>
          </p:cNvPr>
          <p:cNvSpPr>
            <a:spLocks noGrp="1"/>
          </p:cNvSpPr>
          <p:nvPr>
            <p:ph idx="1"/>
          </p:nvPr>
        </p:nvSpPr>
        <p:spPr>
          <a:xfrm>
            <a:off x="618964" y="1933841"/>
            <a:ext cx="7706816" cy="4326391"/>
          </a:xfrm>
        </p:spPr>
        <p:txBody>
          <a:bodyPr>
            <a:normAutofit/>
          </a:bodyPr>
          <a:lstStyle/>
          <a:p>
            <a:pPr>
              <a:buFont typeface="Wingdings" panose="05000000000000000000" pitchFamily="2" charset="2"/>
              <a:buChar char="Ø"/>
            </a:pPr>
            <a:r>
              <a:rPr lang="cs-CZ" sz="1800" b="1" dirty="0">
                <a:solidFill>
                  <a:srgbClr val="FF0000"/>
                </a:solidFill>
              </a:rPr>
              <a:t>AKTIVITA JE V REALIZACI  </a:t>
            </a:r>
          </a:p>
          <a:p>
            <a:pPr algn="just"/>
            <a:r>
              <a:rPr lang="cs-CZ" sz="1300" b="1" dirty="0"/>
              <a:t>Popis aktivity:  </a:t>
            </a:r>
            <a:r>
              <a:rPr lang="cs-CZ" sz="1300" i="1" dirty="0"/>
              <a:t>Jedná se o spolupráci škol,  knihoven a rodičů dětí a žáků. Knihovny v regionu uspořádají pro zapojené školy s možností účasti rodičů dětí a žáků různé tematické workshopy, autorská čtení, besedy a další podobné akce s cílem rozvoje čtenářské gramotnosti a pregramotnosti.  Na tyto akce jsou s cílem předání dobré praxe také pozváni ostatní zástupci knihoven z regionu ORP Bystřice pod Hostýnem.  </a:t>
            </a:r>
          </a:p>
          <a:p>
            <a:pPr algn="just"/>
            <a:r>
              <a:rPr lang="cs-CZ" sz="1400" b="1" i="1" dirty="0">
                <a:solidFill>
                  <a:schemeClr val="accent3">
                    <a:lumMod val="75000"/>
                  </a:schemeClr>
                </a:solidFill>
              </a:rPr>
              <a:t>Doposud proběhlo v regionu 12 akcí.</a:t>
            </a:r>
          </a:p>
          <a:p>
            <a:pPr lvl="4">
              <a:buFont typeface="Courier New" panose="02070309020205020404" pitchFamily="49" charset="0"/>
              <a:buChar char="o"/>
            </a:pPr>
            <a:endParaRPr lang="cs-CZ" b="1" u="sng" dirty="0"/>
          </a:p>
          <a:p>
            <a:pPr lvl="4">
              <a:buFont typeface="Courier New" panose="02070309020205020404" pitchFamily="49" charset="0"/>
              <a:buChar char="o"/>
            </a:pPr>
            <a:r>
              <a:rPr lang="cs-CZ" b="1" u="sng" dirty="0"/>
              <a:t>Kontakt na zodpovědnou osobu pro další informace:  </a:t>
            </a:r>
          </a:p>
          <a:p>
            <a:pPr lvl="5">
              <a:buFont typeface="Wingdings" panose="05000000000000000000" pitchFamily="2" charset="2"/>
              <a:buChar char="ü"/>
            </a:pPr>
            <a:r>
              <a:rPr lang="cs-CZ" b="1" dirty="0"/>
              <a:t>Bc. Erika Mašlaňová </a:t>
            </a:r>
          </a:p>
          <a:p>
            <a:pPr lvl="5">
              <a:buFont typeface="Wingdings" panose="05000000000000000000" pitchFamily="2" charset="2"/>
              <a:buChar char="ü"/>
            </a:pPr>
            <a:r>
              <a:rPr lang="cs-CZ" b="1" dirty="0"/>
              <a:t>telefon: +420 721 423 606</a:t>
            </a:r>
          </a:p>
          <a:p>
            <a:pPr lvl="5">
              <a:buFont typeface="Wingdings" panose="05000000000000000000" pitchFamily="2" charset="2"/>
              <a:buChar char="ü"/>
            </a:pPr>
            <a:r>
              <a:rPr lang="cs-CZ" b="1" dirty="0"/>
              <a:t>email</a:t>
            </a:r>
            <a:r>
              <a:rPr lang="cs-CZ" i="1" dirty="0">
                <a:solidFill>
                  <a:srgbClr val="0070C0"/>
                </a:solidFill>
              </a:rPr>
              <a:t>: </a:t>
            </a:r>
            <a:r>
              <a:rPr lang="cs-CZ" i="1" dirty="0">
                <a:hlinkClick r:id="rId4"/>
              </a:rPr>
              <a:t>erikamaslanova@email.cz</a:t>
            </a:r>
            <a:endParaRPr lang="cs-CZ" i="1" dirty="0">
              <a:solidFill>
                <a:srgbClr val="0070C0"/>
              </a:solidFill>
            </a:endParaRPr>
          </a:p>
          <a:p>
            <a:pPr lvl="4">
              <a:buFont typeface="Courier New" panose="02070309020205020404" pitchFamily="49" charset="0"/>
              <a:buChar char="o"/>
            </a:pPr>
            <a:endParaRPr lang="cs-CZ" b="1" dirty="0"/>
          </a:p>
          <a:p>
            <a:endParaRPr lang="cs-CZ" dirty="0"/>
          </a:p>
        </p:txBody>
      </p:sp>
      <p:sp>
        <p:nvSpPr>
          <p:cNvPr id="4" name="Rectangle 1">
            <a:extLst>
              <a:ext uri="{FF2B5EF4-FFF2-40B4-BE49-F238E27FC236}">
                <a16:creationId xmlns:a16="http://schemas.microsoft.com/office/drawing/2014/main" id="{63455EED-79FC-41F9-B894-4ABF9AEDF61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000" b="0" i="0" u="none" strike="noStrike" cap="none" normalizeH="0" baseline="0" dirty="0">
                <a:ln>
                  <a:noFill/>
                </a:ln>
                <a:solidFill>
                  <a:srgbClr val="000000"/>
                </a:solidFill>
                <a:effectLst/>
                <a:latin typeface="TriviaSeznam"/>
              </a:rPr>
              <a:t> </a:t>
            </a:r>
            <a:r>
              <a:rPr kumimoji="0" lang="cs-CZ" altLang="cs-CZ" sz="600" b="0" i="0" u="none" strike="noStrike" cap="none" normalizeH="0" baseline="0" dirty="0">
                <a:ln>
                  <a:noFill/>
                </a:ln>
                <a:solidFill>
                  <a:schemeClr val="tx1"/>
                </a:solidFill>
                <a:effectLst/>
              </a:rPr>
              <a:t> </a:t>
            </a:r>
            <a:endParaRPr kumimoji="0" lang="cs-CZ" altLang="cs-CZ" sz="1800" b="0" i="0" u="none" strike="noStrike" cap="none" normalizeH="0" baseline="0" dirty="0">
              <a:ln>
                <a:noFill/>
              </a:ln>
              <a:solidFill>
                <a:schemeClr val="tx1"/>
              </a:solidFill>
              <a:effectLst/>
              <a:latin typeface="Arial" panose="020B0604020202020204" pitchFamily="34" charset="0"/>
            </a:endParaRPr>
          </a:p>
        </p:txBody>
      </p:sp>
      <p:sp>
        <p:nvSpPr>
          <p:cNvPr id="5" name="Rectangle 2">
            <a:extLst>
              <a:ext uri="{FF2B5EF4-FFF2-40B4-BE49-F238E27FC236}">
                <a16:creationId xmlns:a16="http://schemas.microsoft.com/office/drawing/2014/main" id="{07025456-9066-4388-848E-55C6E5E61E53}"/>
              </a:ext>
            </a:extLst>
          </p:cNvPr>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000" b="0" i="0" u="none" strike="noStrike" cap="none" normalizeH="0" baseline="0" dirty="0">
                <a:ln>
                  <a:noFill/>
                </a:ln>
                <a:solidFill>
                  <a:srgbClr val="000000"/>
                </a:solidFill>
                <a:effectLst/>
                <a:latin typeface="TriviaSeznam"/>
              </a:rPr>
              <a:t> </a:t>
            </a:r>
            <a:r>
              <a:rPr kumimoji="0" lang="cs-CZ" altLang="cs-CZ" sz="600" b="0" i="0" u="none" strike="noStrike" cap="none" normalizeH="0" baseline="0" dirty="0">
                <a:ln>
                  <a:noFill/>
                </a:ln>
                <a:solidFill>
                  <a:schemeClr val="tx1"/>
                </a:solidFill>
                <a:effectLst/>
              </a:rPr>
              <a:t> </a:t>
            </a:r>
            <a:endParaRPr kumimoji="0" lang="cs-CZ" altLang="cs-CZ" sz="1800" b="0" i="0" u="none" strike="noStrike" cap="none" normalizeH="0" baseline="0" dirty="0">
              <a:ln>
                <a:noFill/>
              </a:ln>
              <a:solidFill>
                <a:schemeClr val="tx1"/>
              </a:solidFill>
              <a:effectLst/>
              <a:latin typeface="Arial" panose="020B0604020202020204" pitchFamily="34" charset="0"/>
            </a:endParaRPr>
          </a:p>
        </p:txBody>
      </p:sp>
      <p:sp>
        <p:nvSpPr>
          <p:cNvPr id="6" name="Rectangle 3">
            <a:extLst>
              <a:ext uri="{FF2B5EF4-FFF2-40B4-BE49-F238E27FC236}">
                <a16:creationId xmlns:a16="http://schemas.microsoft.com/office/drawing/2014/main" id="{83EF2C01-E088-4778-80EB-B8BF22C3F52F}"/>
              </a:ext>
            </a:extLst>
          </p:cNvPr>
          <p:cNvSpPr>
            <a:spLocks noChangeArrowheads="1"/>
          </p:cNvSpPr>
          <p:nvPr/>
        </p:nvSpPr>
        <p:spPr bwMode="auto">
          <a:xfrm>
            <a:off x="304800" y="304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000" b="0" i="0" u="none" strike="noStrike" cap="none" normalizeH="0" baseline="0" dirty="0">
                <a:ln>
                  <a:noFill/>
                </a:ln>
                <a:solidFill>
                  <a:srgbClr val="000000"/>
                </a:solidFill>
                <a:effectLst/>
                <a:latin typeface="TriviaSeznam"/>
              </a:rPr>
              <a:t> </a:t>
            </a:r>
            <a:r>
              <a:rPr kumimoji="0" lang="cs-CZ" altLang="cs-CZ" sz="600" b="0" i="0" u="none" strike="noStrike" cap="none" normalizeH="0" baseline="0" dirty="0">
                <a:ln>
                  <a:noFill/>
                </a:ln>
                <a:solidFill>
                  <a:schemeClr val="tx1"/>
                </a:solidFill>
                <a:effectLst/>
              </a:rPr>
              <a:t> </a:t>
            </a:r>
            <a:endParaRPr kumimoji="0" lang="cs-CZ" altLang="cs-CZ" sz="1800" b="0" i="0" u="none" strike="noStrike" cap="none" normalizeH="0" baseline="0" dirty="0">
              <a:ln>
                <a:noFill/>
              </a:ln>
              <a:solidFill>
                <a:schemeClr val="tx1"/>
              </a:solidFill>
              <a:effectLst/>
              <a:latin typeface="Arial" panose="020B0604020202020204" pitchFamily="34" charset="0"/>
            </a:endParaRPr>
          </a:p>
        </p:txBody>
      </p:sp>
      <p:sp>
        <p:nvSpPr>
          <p:cNvPr id="7" name="Rectangle 4">
            <a:extLst>
              <a:ext uri="{FF2B5EF4-FFF2-40B4-BE49-F238E27FC236}">
                <a16:creationId xmlns:a16="http://schemas.microsoft.com/office/drawing/2014/main" id="{5415B71F-9F64-496F-956B-C5D3071B5C8E}"/>
              </a:ext>
            </a:extLst>
          </p:cNvPr>
          <p:cNvSpPr>
            <a:spLocks noChangeArrowheads="1"/>
          </p:cNvSpPr>
          <p:nvPr/>
        </p:nvSpPr>
        <p:spPr bwMode="auto">
          <a:xfrm>
            <a:off x="45720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000" b="0" i="0" u="none" strike="noStrike" cap="none" normalizeH="0" baseline="0" dirty="0">
                <a:ln>
                  <a:noFill/>
                </a:ln>
                <a:solidFill>
                  <a:srgbClr val="000000"/>
                </a:solidFill>
                <a:effectLst/>
                <a:latin typeface="TriviaSeznam"/>
              </a:rPr>
              <a:t> </a:t>
            </a:r>
            <a:r>
              <a:rPr kumimoji="0" lang="cs-CZ" altLang="cs-CZ" sz="600" b="0" i="0" u="none" strike="noStrike" cap="none" normalizeH="0" baseline="0" dirty="0">
                <a:ln>
                  <a:noFill/>
                </a:ln>
                <a:solidFill>
                  <a:schemeClr val="tx1"/>
                </a:solidFill>
                <a:effectLst/>
              </a:rPr>
              <a:t> </a:t>
            </a:r>
            <a:endParaRPr kumimoji="0" lang="cs-CZ" altLang="cs-CZ" sz="1800" b="0" i="0" u="none" strike="noStrike" cap="none" normalizeH="0" baseline="0" dirty="0">
              <a:ln>
                <a:noFill/>
              </a:ln>
              <a:solidFill>
                <a:schemeClr val="tx1"/>
              </a:solidFill>
              <a:effectLst/>
              <a:latin typeface="Arial" panose="020B0604020202020204" pitchFamily="34" charset="0"/>
            </a:endParaRPr>
          </a:p>
        </p:txBody>
      </p:sp>
      <p:sp>
        <p:nvSpPr>
          <p:cNvPr id="8" name="Rectangle 5">
            <a:extLst>
              <a:ext uri="{FF2B5EF4-FFF2-40B4-BE49-F238E27FC236}">
                <a16:creationId xmlns:a16="http://schemas.microsoft.com/office/drawing/2014/main" id="{7159E2E3-04FA-4A42-8FD5-8396D00C4C31}"/>
              </a:ext>
            </a:extLst>
          </p:cNvPr>
          <p:cNvSpPr>
            <a:spLocks noChangeArrowheads="1"/>
          </p:cNvSpPr>
          <p:nvPr/>
        </p:nvSpPr>
        <p:spPr bwMode="auto">
          <a:xfrm>
            <a:off x="6096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000" b="0" i="0" u="none" strike="noStrike" cap="none" normalizeH="0" baseline="0" dirty="0">
                <a:ln>
                  <a:noFill/>
                </a:ln>
                <a:solidFill>
                  <a:srgbClr val="000000"/>
                </a:solidFill>
                <a:effectLst/>
                <a:latin typeface="TriviaSeznam"/>
              </a:rPr>
              <a:t> </a:t>
            </a:r>
            <a:r>
              <a:rPr kumimoji="0" lang="cs-CZ" altLang="cs-CZ" sz="600" b="0" i="0" u="none" strike="noStrike" cap="none" normalizeH="0" baseline="0" dirty="0">
                <a:ln>
                  <a:noFill/>
                </a:ln>
                <a:solidFill>
                  <a:schemeClr val="tx1"/>
                </a:solidFill>
                <a:effectLst/>
              </a:rPr>
              <a:t> </a:t>
            </a:r>
            <a:endParaRPr kumimoji="0" lang="cs-CZ" altLang="cs-CZ"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240128796"/>
      </p:ext>
    </p:extLst>
  </p:cSld>
  <p:clrMapOvr>
    <a:overrideClrMapping bg1="lt1" tx1="dk1" bg2="lt2" tx2="dk2" accent1="accent1" accent2="accent2" accent3="accent3" accent4="accent4" accent5="accent5" accent6="accent6" hlink="hlink" folHlink="folHlink"/>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4F94F18-DE28-46DB-A60A-D6BAE6528580}"/>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E69B9C1A-4EDB-42F3-B2F9-E28A844EAEDE}"/>
              </a:ext>
            </a:extLst>
          </p:cNvPr>
          <p:cNvSpPr>
            <a:spLocks noGrp="1"/>
          </p:cNvSpPr>
          <p:nvPr>
            <p:ph idx="1"/>
          </p:nvPr>
        </p:nvSpPr>
        <p:spPr/>
        <p:txBody>
          <a:bodyPr/>
          <a:lstStyle/>
          <a:p>
            <a:endParaRPr lang="cs-CZ"/>
          </a:p>
        </p:txBody>
      </p:sp>
      <p:grpSp>
        <p:nvGrpSpPr>
          <p:cNvPr id="5" name="Group 5842">
            <a:extLst>
              <a:ext uri="{FF2B5EF4-FFF2-40B4-BE49-F238E27FC236}">
                <a16:creationId xmlns:a16="http://schemas.microsoft.com/office/drawing/2014/main" id="{6685EB1B-E3FA-4C38-B3F5-8921261AF04E}"/>
              </a:ext>
            </a:extLst>
          </p:cNvPr>
          <p:cNvGrpSpPr/>
          <p:nvPr/>
        </p:nvGrpSpPr>
        <p:grpSpPr>
          <a:xfrm>
            <a:off x="323528" y="116632"/>
            <a:ext cx="8280920" cy="6048672"/>
            <a:chOff x="-4063" y="0"/>
            <a:chExt cx="5118608" cy="3835908"/>
          </a:xfrm>
        </p:grpSpPr>
        <p:pic>
          <p:nvPicPr>
            <p:cNvPr id="6" name="Picture 163">
              <a:extLst>
                <a:ext uri="{FF2B5EF4-FFF2-40B4-BE49-F238E27FC236}">
                  <a16:creationId xmlns:a16="http://schemas.microsoft.com/office/drawing/2014/main" id="{0FA20797-3722-45A8-9ABD-CD40F30FED20}"/>
                </a:ext>
              </a:extLst>
            </p:cNvPr>
            <p:cNvPicPr/>
            <p:nvPr/>
          </p:nvPicPr>
          <p:blipFill>
            <a:blip r:embed="rId3"/>
            <a:stretch>
              <a:fillRect/>
            </a:stretch>
          </p:blipFill>
          <p:spPr>
            <a:xfrm>
              <a:off x="0" y="1"/>
              <a:ext cx="5114545" cy="853440"/>
            </a:xfrm>
            <a:prstGeom prst="rect">
              <a:avLst/>
            </a:prstGeom>
          </p:spPr>
        </p:pic>
        <p:pic>
          <p:nvPicPr>
            <p:cNvPr id="7" name="Picture 165">
              <a:extLst>
                <a:ext uri="{FF2B5EF4-FFF2-40B4-BE49-F238E27FC236}">
                  <a16:creationId xmlns:a16="http://schemas.microsoft.com/office/drawing/2014/main" id="{5EC9870A-25F3-4453-95A9-8869AD006AFA}"/>
                </a:ext>
              </a:extLst>
            </p:cNvPr>
            <p:cNvPicPr/>
            <p:nvPr/>
          </p:nvPicPr>
          <p:blipFill>
            <a:blip r:embed="rId4"/>
            <a:stretch>
              <a:fillRect/>
            </a:stretch>
          </p:blipFill>
          <p:spPr>
            <a:xfrm>
              <a:off x="0" y="853442"/>
              <a:ext cx="5114545" cy="853440"/>
            </a:xfrm>
            <a:prstGeom prst="rect">
              <a:avLst/>
            </a:prstGeom>
          </p:spPr>
        </p:pic>
        <p:pic>
          <p:nvPicPr>
            <p:cNvPr id="8" name="Picture 167">
              <a:extLst>
                <a:ext uri="{FF2B5EF4-FFF2-40B4-BE49-F238E27FC236}">
                  <a16:creationId xmlns:a16="http://schemas.microsoft.com/office/drawing/2014/main" id="{C10115C9-60CB-42B5-8D7D-6382F71525A6}"/>
                </a:ext>
              </a:extLst>
            </p:cNvPr>
            <p:cNvPicPr/>
            <p:nvPr/>
          </p:nvPicPr>
          <p:blipFill>
            <a:blip r:embed="rId5"/>
            <a:stretch>
              <a:fillRect/>
            </a:stretch>
          </p:blipFill>
          <p:spPr>
            <a:xfrm>
              <a:off x="0" y="1706881"/>
              <a:ext cx="5114545" cy="853440"/>
            </a:xfrm>
            <a:prstGeom prst="rect">
              <a:avLst/>
            </a:prstGeom>
          </p:spPr>
        </p:pic>
        <p:pic>
          <p:nvPicPr>
            <p:cNvPr id="9" name="Picture 169">
              <a:extLst>
                <a:ext uri="{FF2B5EF4-FFF2-40B4-BE49-F238E27FC236}">
                  <a16:creationId xmlns:a16="http://schemas.microsoft.com/office/drawing/2014/main" id="{ACB255D7-8B47-4558-9726-3EBFFA7675DD}"/>
                </a:ext>
              </a:extLst>
            </p:cNvPr>
            <p:cNvPicPr/>
            <p:nvPr/>
          </p:nvPicPr>
          <p:blipFill>
            <a:blip r:embed="rId6"/>
            <a:stretch>
              <a:fillRect/>
            </a:stretch>
          </p:blipFill>
          <p:spPr>
            <a:xfrm>
              <a:off x="0" y="2560321"/>
              <a:ext cx="5114545" cy="853440"/>
            </a:xfrm>
            <a:prstGeom prst="rect">
              <a:avLst/>
            </a:prstGeom>
          </p:spPr>
        </p:pic>
        <p:pic>
          <p:nvPicPr>
            <p:cNvPr id="10" name="Picture 6861">
              <a:extLst>
                <a:ext uri="{FF2B5EF4-FFF2-40B4-BE49-F238E27FC236}">
                  <a16:creationId xmlns:a16="http://schemas.microsoft.com/office/drawing/2014/main" id="{C57F694A-5242-4431-81FC-330B61156620}"/>
                </a:ext>
              </a:extLst>
            </p:cNvPr>
            <p:cNvPicPr/>
            <p:nvPr/>
          </p:nvPicPr>
          <p:blipFill>
            <a:blip r:embed="rId7"/>
            <a:stretch>
              <a:fillRect/>
            </a:stretch>
          </p:blipFill>
          <p:spPr>
            <a:xfrm>
              <a:off x="-4063" y="3411220"/>
              <a:ext cx="5117593" cy="423672"/>
            </a:xfrm>
            <a:prstGeom prst="rect">
              <a:avLst/>
            </a:prstGeom>
          </p:spPr>
        </p:pic>
        <p:sp>
          <p:nvSpPr>
            <p:cNvPr id="11" name="Shape 172">
              <a:extLst>
                <a:ext uri="{FF2B5EF4-FFF2-40B4-BE49-F238E27FC236}">
                  <a16:creationId xmlns:a16="http://schemas.microsoft.com/office/drawing/2014/main" id="{92FAC49E-84E5-4407-AF8C-71E942E6A472}"/>
                </a:ext>
              </a:extLst>
            </p:cNvPr>
            <p:cNvSpPr/>
            <p:nvPr/>
          </p:nvSpPr>
          <p:spPr>
            <a:xfrm>
              <a:off x="0" y="0"/>
              <a:ext cx="5114544" cy="3835908"/>
            </a:xfrm>
            <a:custGeom>
              <a:avLst/>
              <a:gdLst/>
              <a:ahLst/>
              <a:cxnLst/>
              <a:rect l="0" t="0" r="0" b="0"/>
              <a:pathLst>
                <a:path w="5114544" h="3835908">
                  <a:moveTo>
                    <a:pt x="0" y="0"/>
                  </a:moveTo>
                  <a:lnTo>
                    <a:pt x="5114544" y="0"/>
                  </a:lnTo>
                  <a:lnTo>
                    <a:pt x="5114544" y="3835908"/>
                  </a:lnTo>
                  <a:lnTo>
                    <a:pt x="0" y="3835908"/>
                  </a:lnTo>
                  <a:close/>
                </a:path>
              </a:pathLst>
            </a:custGeom>
            <a:ln w="9144" cap="flat">
              <a:miter lim="101600"/>
            </a:ln>
          </p:spPr>
          <p:style>
            <a:lnRef idx="1">
              <a:srgbClr val="000000"/>
            </a:lnRef>
            <a:fillRef idx="0">
              <a:srgbClr val="000000">
                <a:alpha val="0"/>
              </a:srgbClr>
            </a:fillRef>
            <a:effectRef idx="0">
              <a:scrgbClr r="0" g="0" b="0"/>
            </a:effectRef>
            <a:fontRef idx="none"/>
          </p:style>
          <p:txBody>
            <a:bodyPr/>
            <a:lstStyle/>
            <a:p>
              <a:endParaRPr lang="cs-CZ"/>
            </a:p>
          </p:txBody>
        </p:sp>
      </p:grpSp>
    </p:spTree>
    <p:extLst>
      <p:ext uri="{BB962C8B-B14F-4D97-AF65-F5344CB8AC3E}">
        <p14:creationId xmlns:p14="http://schemas.microsoft.com/office/powerpoint/2010/main" val="1225385798"/>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71BABE8-8C90-4423-9B90-19913AEA431B}"/>
              </a:ext>
            </a:extLst>
          </p:cNvPr>
          <p:cNvSpPr>
            <a:spLocks noGrp="1"/>
          </p:cNvSpPr>
          <p:nvPr>
            <p:ph type="title"/>
          </p:nvPr>
        </p:nvSpPr>
        <p:spPr>
          <a:xfrm>
            <a:off x="457200" y="609600"/>
            <a:ext cx="8075240" cy="1280890"/>
          </a:xfrm>
        </p:spPr>
        <p:txBody>
          <a:bodyPr>
            <a:normAutofit fontScale="90000"/>
          </a:bodyPr>
          <a:lstStyle/>
          <a:p>
            <a:pPr algn="ctr"/>
            <a:r>
              <a:rPr lang="cs-CZ" sz="2400" b="1" dirty="0"/>
              <a:t>3) Spolupráce škol v regionu se ZUŠ  v oblasti čtenářské gramotnosti a </a:t>
            </a:r>
            <a:r>
              <a:rPr lang="cs-CZ" sz="2400" b="1" dirty="0" err="1"/>
              <a:t>pregramotnost</a:t>
            </a:r>
            <a:r>
              <a:rPr lang="cs-CZ" sz="2400" b="1" dirty="0"/>
              <a:t> </a:t>
            </a:r>
            <a:br>
              <a:rPr lang="cs-CZ" sz="2400" b="1" dirty="0"/>
            </a:br>
            <a:r>
              <a:rPr lang="cs-CZ" sz="2400" b="1" dirty="0"/>
              <a:t>a v oblasti polytechnického vzdělávání  </a:t>
            </a:r>
            <a:br>
              <a:rPr lang="cs-CZ" sz="2800" dirty="0"/>
            </a:br>
            <a:br>
              <a:rPr lang="cs-CZ" sz="2800" b="1" dirty="0">
                <a:latin typeface="Times New Roman" panose="02020603050405020304" pitchFamily="18" charset="0"/>
              </a:rPr>
            </a:br>
            <a:br>
              <a:rPr lang="cs-CZ" sz="2800" b="1" dirty="0">
                <a:latin typeface="Times New Roman" panose="02020603050405020304" pitchFamily="18" charset="0"/>
              </a:rPr>
            </a:br>
            <a:br>
              <a:rPr lang="cs-CZ" b="1" dirty="0">
                <a:solidFill>
                  <a:srgbClr val="FF0000"/>
                </a:solidFill>
              </a:rPr>
            </a:br>
            <a:br>
              <a:rPr lang="cs-CZ" dirty="0">
                <a:latin typeface="Times New Roman" panose="02020603050405020304" pitchFamily="18" charset="0"/>
                <a:ea typeface="Times New Roman" panose="02020603050405020304" pitchFamily="18" charset="0"/>
              </a:rPr>
            </a:br>
            <a:endParaRPr lang="cs-CZ" dirty="0"/>
          </a:p>
        </p:txBody>
      </p:sp>
      <p:sp>
        <p:nvSpPr>
          <p:cNvPr id="3" name="Zástupný symbol pro obsah 2">
            <a:extLst>
              <a:ext uri="{FF2B5EF4-FFF2-40B4-BE49-F238E27FC236}">
                <a16:creationId xmlns:a16="http://schemas.microsoft.com/office/drawing/2014/main" id="{EBA6B175-745B-4338-ABC5-F40E5A3EB7C3}"/>
              </a:ext>
            </a:extLst>
          </p:cNvPr>
          <p:cNvSpPr>
            <a:spLocks noGrp="1"/>
          </p:cNvSpPr>
          <p:nvPr>
            <p:ph idx="1"/>
          </p:nvPr>
        </p:nvSpPr>
        <p:spPr>
          <a:xfrm>
            <a:off x="457200" y="2104457"/>
            <a:ext cx="7776864" cy="4326391"/>
          </a:xfrm>
        </p:spPr>
        <p:txBody>
          <a:bodyPr>
            <a:normAutofit/>
          </a:bodyPr>
          <a:lstStyle/>
          <a:p>
            <a:pPr>
              <a:buFont typeface="Wingdings" panose="05000000000000000000" pitchFamily="2" charset="2"/>
              <a:buChar char="Ø"/>
            </a:pPr>
            <a:r>
              <a:rPr lang="cs-CZ" sz="1800" b="1" dirty="0">
                <a:solidFill>
                  <a:srgbClr val="FF0000"/>
                </a:solidFill>
              </a:rPr>
              <a:t>AKTIVITA JE V REALIZACI</a:t>
            </a:r>
          </a:p>
          <a:p>
            <a:pPr algn="just"/>
            <a:r>
              <a:rPr lang="cs-CZ" sz="1300" b="1" i="1" dirty="0"/>
              <a:t>Popis aktivity:  </a:t>
            </a:r>
            <a:r>
              <a:rPr lang="cs-CZ" sz="1300" i="1" dirty="0"/>
              <a:t>Pod vedením pedagogů ze Základní umělecké školy Bystřice pod Hostýnem probíhají pro děti, žáky  a pedagogy škol zajímavé akce, které jsou zaměřeny na zlepšení vyjadřovacích schopností dětí ve verbální </a:t>
            </a:r>
            <a:br>
              <a:rPr lang="cs-CZ" sz="1300" i="1" dirty="0"/>
            </a:br>
            <a:r>
              <a:rPr lang="cs-CZ" sz="1300" i="1" dirty="0"/>
              <a:t>i nonverbální formě, na zvýšení čtenářské a matematické </a:t>
            </a:r>
            <a:r>
              <a:rPr lang="cs-CZ" sz="1300" i="1" dirty="0" err="1"/>
              <a:t>pre</a:t>
            </a:r>
            <a:r>
              <a:rPr lang="cs-CZ" sz="1300" i="1" dirty="0"/>
              <a:t>/gramotnosti žáků a na podporu polytechnického vzdělávání. Cílem je zvýšení zájmu o tvořivé činnosti dětí a podpora jejich manuální zručnosti. Úkoly jsou zadávány jednotlivcům, tak i skupinám, aby se děti učily samostatnosti, ale také kooperaci.  Akce jsou  určeny maximálně pro 15 dětí tak, aby byla zajištěna jejich efektivita. Na akci  se zároveň pedagogický pracovník naučí nové metody a techniky, které zařadí do běžného programu třídy, aby docházelo ke zlepšování vyjadřovacích schopností dětí.</a:t>
            </a:r>
          </a:p>
          <a:p>
            <a:pPr algn="just"/>
            <a:r>
              <a:rPr lang="cs-CZ" sz="1200" b="1" i="1" dirty="0">
                <a:solidFill>
                  <a:schemeClr val="accent3">
                    <a:lumMod val="75000"/>
                  </a:schemeClr>
                </a:solidFill>
              </a:rPr>
              <a:t>Doposud proběhlo v ZUŠ  13 akcí.</a:t>
            </a:r>
          </a:p>
          <a:p>
            <a:pPr lvl="6">
              <a:buFont typeface="Courier New" panose="02070309020205020404" pitchFamily="49" charset="0"/>
              <a:buChar char="o"/>
            </a:pPr>
            <a:r>
              <a:rPr lang="cs-CZ" b="1" u="sng" dirty="0"/>
              <a:t>Kontakt na zodpovědnou osobu pro další informace:  </a:t>
            </a:r>
          </a:p>
          <a:p>
            <a:pPr lvl="7">
              <a:buFont typeface="Wingdings" panose="05000000000000000000" pitchFamily="2" charset="2"/>
              <a:buChar char="ü"/>
            </a:pPr>
            <a:r>
              <a:rPr lang="cs-CZ" b="1" dirty="0"/>
              <a:t>Bc. Petra Valčuhová</a:t>
            </a:r>
          </a:p>
          <a:p>
            <a:pPr lvl="7">
              <a:buFont typeface="Wingdings" panose="05000000000000000000" pitchFamily="2" charset="2"/>
              <a:buChar char="ü"/>
            </a:pPr>
            <a:r>
              <a:rPr lang="cs-CZ" b="1" dirty="0"/>
              <a:t>telefon: +420 733 465 831</a:t>
            </a:r>
          </a:p>
          <a:p>
            <a:pPr lvl="7">
              <a:buFont typeface="Wingdings" panose="05000000000000000000" pitchFamily="2" charset="2"/>
              <a:buChar char="ü"/>
            </a:pPr>
            <a:r>
              <a:rPr lang="cs-CZ" b="1" dirty="0"/>
              <a:t>email</a:t>
            </a:r>
            <a:r>
              <a:rPr lang="cs-CZ" b="1" dirty="0">
                <a:solidFill>
                  <a:srgbClr val="0070C0"/>
                </a:solidFill>
              </a:rPr>
              <a:t>: </a:t>
            </a:r>
            <a:r>
              <a:rPr lang="cs-CZ" i="1" dirty="0">
                <a:hlinkClick r:id="rId3"/>
              </a:rPr>
              <a:t>petravalcuhova@email.cz</a:t>
            </a:r>
            <a:endParaRPr lang="cs-CZ" i="1" dirty="0">
              <a:solidFill>
                <a:srgbClr val="0070C0"/>
              </a:solidFill>
            </a:endParaRPr>
          </a:p>
          <a:p>
            <a:pPr lvl="4">
              <a:buFont typeface="Courier New" panose="02070309020205020404" pitchFamily="49" charset="0"/>
              <a:buChar char="o"/>
            </a:pPr>
            <a:endParaRPr lang="cs-CZ" b="1" dirty="0"/>
          </a:p>
          <a:p>
            <a:endParaRPr lang="cs-CZ" dirty="0"/>
          </a:p>
        </p:txBody>
      </p:sp>
      <p:sp>
        <p:nvSpPr>
          <p:cNvPr id="4" name="Rectangle 1">
            <a:extLst>
              <a:ext uri="{FF2B5EF4-FFF2-40B4-BE49-F238E27FC236}">
                <a16:creationId xmlns:a16="http://schemas.microsoft.com/office/drawing/2014/main" id="{63455EED-79FC-41F9-B894-4ABF9AEDF61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000" b="0" i="0" u="none" strike="noStrike" cap="none" normalizeH="0" baseline="0">
                <a:ln>
                  <a:noFill/>
                </a:ln>
                <a:solidFill>
                  <a:srgbClr val="000000"/>
                </a:solidFill>
                <a:effectLst/>
                <a:latin typeface="TriviaSeznam"/>
              </a:rPr>
              <a:t> </a:t>
            </a:r>
            <a:r>
              <a:rPr kumimoji="0" lang="cs-CZ" altLang="cs-CZ" sz="600" b="0" i="0" u="none" strike="noStrike" cap="none" normalizeH="0" baseline="0">
                <a:ln>
                  <a:noFill/>
                </a:ln>
                <a:solidFill>
                  <a:schemeClr val="tx1"/>
                </a:solidFill>
                <a:effectLst/>
              </a:rPr>
              <a:t> </a:t>
            </a: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5" name="Rectangle 2">
            <a:extLst>
              <a:ext uri="{FF2B5EF4-FFF2-40B4-BE49-F238E27FC236}">
                <a16:creationId xmlns:a16="http://schemas.microsoft.com/office/drawing/2014/main" id="{07025456-9066-4388-848E-55C6E5E61E53}"/>
              </a:ext>
            </a:extLst>
          </p:cNvPr>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000" b="0" i="0" u="none" strike="noStrike" cap="none" normalizeH="0" baseline="0">
                <a:ln>
                  <a:noFill/>
                </a:ln>
                <a:solidFill>
                  <a:srgbClr val="000000"/>
                </a:solidFill>
                <a:effectLst/>
                <a:latin typeface="TriviaSeznam"/>
              </a:rPr>
              <a:t> </a:t>
            </a:r>
            <a:r>
              <a:rPr kumimoji="0" lang="cs-CZ" altLang="cs-CZ" sz="600" b="0" i="0" u="none" strike="noStrike" cap="none" normalizeH="0" baseline="0">
                <a:ln>
                  <a:noFill/>
                </a:ln>
                <a:solidFill>
                  <a:schemeClr val="tx1"/>
                </a:solidFill>
                <a:effectLst/>
              </a:rPr>
              <a:t> </a:t>
            </a: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6" name="Rectangle 3">
            <a:extLst>
              <a:ext uri="{FF2B5EF4-FFF2-40B4-BE49-F238E27FC236}">
                <a16:creationId xmlns:a16="http://schemas.microsoft.com/office/drawing/2014/main" id="{83EF2C01-E088-4778-80EB-B8BF22C3F52F}"/>
              </a:ext>
            </a:extLst>
          </p:cNvPr>
          <p:cNvSpPr>
            <a:spLocks noChangeArrowheads="1"/>
          </p:cNvSpPr>
          <p:nvPr/>
        </p:nvSpPr>
        <p:spPr bwMode="auto">
          <a:xfrm>
            <a:off x="304800" y="304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000" b="0" i="0" u="none" strike="noStrike" cap="none" normalizeH="0" baseline="0">
                <a:ln>
                  <a:noFill/>
                </a:ln>
                <a:solidFill>
                  <a:srgbClr val="000000"/>
                </a:solidFill>
                <a:effectLst/>
                <a:latin typeface="TriviaSeznam"/>
              </a:rPr>
              <a:t> </a:t>
            </a:r>
            <a:r>
              <a:rPr kumimoji="0" lang="cs-CZ" altLang="cs-CZ" sz="600" b="0" i="0" u="none" strike="noStrike" cap="none" normalizeH="0" baseline="0">
                <a:ln>
                  <a:noFill/>
                </a:ln>
                <a:solidFill>
                  <a:schemeClr val="tx1"/>
                </a:solidFill>
                <a:effectLst/>
              </a:rPr>
              <a:t> </a:t>
            </a: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7" name="Rectangle 4">
            <a:extLst>
              <a:ext uri="{FF2B5EF4-FFF2-40B4-BE49-F238E27FC236}">
                <a16:creationId xmlns:a16="http://schemas.microsoft.com/office/drawing/2014/main" id="{5415B71F-9F64-496F-956B-C5D3071B5C8E}"/>
              </a:ext>
            </a:extLst>
          </p:cNvPr>
          <p:cNvSpPr>
            <a:spLocks noChangeArrowheads="1"/>
          </p:cNvSpPr>
          <p:nvPr/>
        </p:nvSpPr>
        <p:spPr bwMode="auto">
          <a:xfrm>
            <a:off x="45720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000" b="0" i="0" u="none" strike="noStrike" cap="none" normalizeH="0" baseline="0">
                <a:ln>
                  <a:noFill/>
                </a:ln>
                <a:solidFill>
                  <a:srgbClr val="000000"/>
                </a:solidFill>
                <a:effectLst/>
                <a:latin typeface="TriviaSeznam"/>
              </a:rPr>
              <a:t> </a:t>
            </a:r>
            <a:r>
              <a:rPr kumimoji="0" lang="cs-CZ" altLang="cs-CZ" sz="600" b="0" i="0" u="none" strike="noStrike" cap="none" normalizeH="0" baseline="0">
                <a:ln>
                  <a:noFill/>
                </a:ln>
                <a:solidFill>
                  <a:schemeClr val="tx1"/>
                </a:solidFill>
                <a:effectLst/>
              </a:rPr>
              <a:t> </a:t>
            </a: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8" name="Rectangle 5">
            <a:extLst>
              <a:ext uri="{FF2B5EF4-FFF2-40B4-BE49-F238E27FC236}">
                <a16:creationId xmlns:a16="http://schemas.microsoft.com/office/drawing/2014/main" id="{7159E2E3-04FA-4A42-8FD5-8396D00C4C31}"/>
              </a:ext>
            </a:extLst>
          </p:cNvPr>
          <p:cNvSpPr>
            <a:spLocks noChangeArrowheads="1"/>
          </p:cNvSpPr>
          <p:nvPr/>
        </p:nvSpPr>
        <p:spPr bwMode="auto">
          <a:xfrm>
            <a:off x="6096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000" b="0" i="0" u="none" strike="noStrike" cap="none" normalizeH="0" baseline="0">
                <a:ln>
                  <a:noFill/>
                </a:ln>
                <a:solidFill>
                  <a:srgbClr val="000000"/>
                </a:solidFill>
                <a:effectLst/>
                <a:latin typeface="TriviaSeznam"/>
              </a:rPr>
              <a:t> </a:t>
            </a:r>
            <a:r>
              <a:rPr kumimoji="0" lang="cs-CZ" altLang="cs-CZ" sz="600" b="0" i="0" u="none" strike="noStrike" cap="none" normalizeH="0" baseline="0">
                <a:ln>
                  <a:noFill/>
                </a:ln>
                <a:solidFill>
                  <a:schemeClr val="tx1"/>
                </a:solidFill>
                <a:effectLst/>
              </a:rPr>
              <a:t> </a:t>
            </a:r>
            <a:endParaRPr kumimoji="0" lang="cs-CZ" altLang="cs-CZ"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071292494"/>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82EAD47-EC5A-410F-878C-E07B43EC7E26}"/>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16B04FB6-6B52-4BC4-A357-E9E16B910C48}"/>
              </a:ext>
            </a:extLst>
          </p:cNvPr>
          <p:cNvSpPr>
            <a:spLocks noGrp="1"/>
          </p:cNvSpPr>
          <p:nvPr>
            <p:ph idx="1"/>
          </p:nvPr>
        </p:nvSpPr>
        <p:spPr/>
        <p:txBody>
          <a:bodyPr/>
          <a:lstStyle/>
          <a:p>
            <a:endParaRPr lang="cs-CZ" dirty="0"/>
          </a:p>
        </p:txBody>
      </p:sp>
      <p:grpSp>
        <p:nvGrpSpPr>
          <p:cNvPr id="4" name="Group 5530">
            <a:extLst>
              <a:ext uri="{FF2B5EF4-FFF2-40B4-BE49-F238E27FC236}">
                <a16:creationId xmlns:a16="http://schemas.microsoft.com/office/drawing/2014/main" id="{84CD0383-50FC-491E-AEEA-04585865E909}"/>
              </a:ext>
            </a:extLst>
          </p:cNvPr>
          <p:cNvGrpSpPr/>
          <p:nvPr/>
        </p:nvGrpSpPr>
        <p:grpSpPr>
          <a:xfrm>
            <a:off x="621701" y="94328"/>
            <a:ext cx="7900597" cy="5976664"/>
            <a:chOff x="-4063" y="0"/>
            <a:chExt cx="5118608" cy="3835908"/>
          </a:xfrm>
        </p:grpSpPr>
        <p:pic>
          <p:nvPicPr>
            <p:cNvPr id="5" name="Picture 223">
              <a:extLst>
                <a:ext uri="{FF2B5EF4-FFF2-40B4-BE49-F238E27FC236}">
                  <a16:creationId xmlns:a16="http://schemas.microsoft.com/office/drawing/2014/main" id="{ACEB02FB-5826-4C1B-82A3-AE4A9B1DF4B7}"/>
                </a:ext>
              </a:extLst>
            </p:cNvPr>
            <p:cNvPicPr/>
            <p:nvPr/>
          </p:nvPicPr>
          <p:blipFill>
            <a:blip r:embed="rId3"/>
            <a:stretch>
              <a:fillRect/>
            </a:stretch>
          </p:blipFill>
          <p:spPr>
            <a:xfrm>
              <a:off x="0" y="1"/>
              <a:ext cx="5114545" cy="853440"/>
            </a:xfrm>
            <a:prstGeom prst="rect">
              <a:avLst/>
            </a:prstGeom>
          </p:spPr>
        </p:pic>
        <p:pic>
          <p:nvPicPr>
            <p:cNvPr id="6" name="Picture 225">
              <a:extLst>
                <a:ext uri="{FF2B5EF4-FFF2-40B4-BE49-F238E27FC236}">
                  <a16:creationId xmlns:a16="http://schemas.microsoft.com/office/drawing/2014/main" id="{EE5B6D4A-AB66-4124-A3C7-3DA8CADF4512}"/>
                </a:ext>
              </a:extLst>
            </p:cNvPr>
            <p:cNvPicPr/>
            <p:nvPr/>
          </p:nvPicPr>
          <p:blipFill>
            <a:blip r:embed="rId4"/>
            <a:stretch>
              <a:fillRect/>
            </a:stretch>
          </p:blipFill>
          <p:spPr>
            <a:xfrm>
              <a:off x="0" y="853442"/>
              <a:ext cx="5114545" cy="853440"/>
            </a:xfrm>
            <a:prstGeom prst="rect">
              <a:avLst/>
            </a:prstGeom>
          </p:spPr>
        </p:pic>
        <p:pic>
          <p:nvPicPr>
            <p:cNvPr id="7" name="Picture 227">
              <a:extLst>
                <a:ext uri="{FF2B5EF4-FFF2-40B4-BE49-F238E27FC236}">
                  <a16:creationId xmlns:a16="http://schemas.microsoft.com/office/drawing/2014/main" id="{87502B50-1A04-44D7-8805-8D853198457C}"/>
                </a:ext>
              </a:extLst>
            </p:cNvPr>
            <p:cNvPicPr/>
            <p:nvPr/>
          </p:nvPicPr>
          <p:blipFill>
            <a:blip r:embed="rId5"/>
            <a:stretch>
              <a:fillRect/>
            </a:stretch>
          </p:blipFill>
          <p:spPr>
            <a:xfrm>
              <a:off x="0" y="1706881"/>
              <a:ext cx="5114545" cy="853440"/>
            </a:xfrm>
            <a:prstGeom prst="rect">
              <a:avLst/>
            </a:prstGeom>
          </p:spPr>
        </p:pic>
        <p:pic>
          <p:nvPicPr>
            <p:cNvPr id="8" name="Picture 229">
              <a:extLst>
                <a:ext uri="{FF2B5EF4-FFF2-40B4-BE49-F238E27FC236}">
                  <a16:creationId xmlns:a16="http://schemas.microsoft.com/office/drawing/2014/main" id="{9B562075-9B98-4B5E-B0B8-AC867834C289}"/>
                </a:ext>
              </a:extLst>
            </p:cNvPr>
            <p:cNvPicPr/>
            <p:nvPr/>
          </p:nvPicPr>
          <p:blipFill>
            <a:blip r:embed="rId6"/>
            <a:stretch>
              <a:fillRect/>
            </a:stretch>
          </p:blipFill>
          <p:spPr>
            <a:xfrm>
              <a:off x="0" y="2560321"/>
              <a:ext cx="5114545" cy="853440"/>
            </a:xfrm>
            <a:prstGeom prst="rect">
              <a:avLst/>
            </a:prstGeom>
          </p:spPr>
        </p:pic>
        <p:pic>
          <p:nvPicPr>
            <p:cNvPr id="9" name="Picture 6862">
              <a:extLst>
                <a:ext uri="{FF2B5EF4-FFF2-40B4-BE49-F238E27FC236}">
                  <a16:creationId xmlns:a16="http://schemas.microsoft.com/office/drawing/2014/main" id="{57317690-EB49-4EE2-853B-C66F6130DB5D}"/>
                </a:ext>
              </a:extLst>
            </p:cNvPr>
            <p:cNvPicPr/>
            <p:nvPr/>
          </p:nvPicPr>
          <p:blipFill>
            <a:blip r:embed="rId7"/>
            <a:stretch>
              <a:fillRect/>
            </a:stretch>
          </p:blipFill>
          <p:spPr>
            <a:xfrm>
              <a:off x="-4063" y="3411220"/>
              <a:ext cx="5117593" cy="423672"/>
            </a:xfrm>
            <a:prstGeom prst="rect">
              <a:avLst/>
            </a:prstGeom>
          </p:spPr>
        </p:pic>
        <p:sp>
          <p:nvSpPr>
            <p:cNvPr id="10" name="Shape 232">
              <a:extLst>
                <a:ext uri="{FF2B5EF4-FFF2-40B4-BE49-F238E27FC236}">
                  <a16:creationId xmlns:a16="http://schemas.microsoft.com/office/drawing/2014/main" id="{ECFF42AA-B36D-472A-869A-96C08B3ECA13}"/>
                </a:ext>
              </a:extLst>
            </p:cNvPr>
            <p:cNvSpPr/>
            <p:nvPr/>
          </p:nvSpPr>
          <p:spPr>
            <a:xfrm>
              <a:off x="0" y="0"/>
              <a:ext cx="5114544" cy="3835908"/>
            </a:xfrm>
            <a:custGeom>
              <a:avLst/>
              <a:gdLst/>
              <a:ahLst/>
              <a:cxnLst/>
              <a:rect l="0" t="0" r="0" b="0"/>
              <a:pathLst>
                <a:path w="5114544" h="3835908">
                  <a:moveTo>
                    <a:pt x="0" y="0"/>
                  </a:moveTo>
                  <a:lnTo>
                    <a:pt x="5114544" y="0"/>
                  </a:lnTo>
                  <a:lnTo>
                    <a:pt x="5114544" y="3835908"/>
                  </a:lnTo>
                  <a:lnTo>
                    <a:pt x="0" y="3835908"/>
                  </a:lnTo>
                  <a:close/>
                </a:path>
              </a:pathLst>
            </a:custGeom>
            <a:ln w="9144" cap="flat">
              <a:miter lim="101600"/>
            </a:ln>
          </p:spPr>
          <p:style>
            <a:lnRef idx="1">
              <a:srgbClr val="000000"/>
            </a:lnRef>
            <a:fillRef idx="0">
              <a:srgbClr val="000000">
                <a:alpha val="0"/>
              </a:srgbClr>
            </a:fillRef>
            <a:effectRef idx="0">
              <a:scrgbClr r="0" g="0" b="0"/>
            </a:effectRef>
            <a:fontRef idx="none"/>
          </p:style>
          <p:txBody>
            <a:bodyPr/>
            <a:lstStyle/>
            <a:p>
              <a:endParaRPr lang="cs-CZ"/>
            </a:p>
          </p:txBody>
        </p:sp>
      </p:grpSp>
    </p:spTree>
    <p:extLst>
      <p:ext uri="{BB962C8B-B14F-4D97-AF65-F5344CB8AC3E}">
        <p14:creationId xmlns:p14="http://schemas.microsoft.com/office/powerpoint/2010/main" val="1567873882"/>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71BABE8-8C90-4423-9B90-19913AEA431B}"/>
              </a:ext>
            </a:extLst>
          </p:cNvPr>
          <p:cNvSpPr>
            <a:spLocks noGrp="1"/>
          </p:cNvSpPr>
          <p:nvPr>
            <p:ph type="title"/>
          </p:nvPr>
        </p:nvSpPr>
        <p:spPr>
          <a:xfrm>
            <a:off x="971600" y="325795"/>
            <a:ext cx="7982036" cy="1280890"/>
          </a:xfrm>
        </p:spPr>
        <p:txBody>
          <a:bodyPr>
            <a:normAutofit fontScale="90000"/>
          </a:bodyPr>
          <a:lstStyle/>
          <a:p>
            <a:r>
              <a:rPr lang="cs-CZ" sz="2800" b="1" dirty="0">
                <a:latin typeface="Times New Roman" panose="02020603050405020304" pitchFamily="18" charset="0"/>
              </a:rPr>
              <a:t> </a:t>
            </a:r>
            <a:br>
              <a:rPr lang="cs-CZ" sz="2800" b="1" dirty="0">
                <a:latin typeface="Times New Roman" panose="02020603050405020304" pitchFamily="18" charset="0"/>
              </a:rPr>
            </a:br>
            <a:r>
              <a:rPr lang="cs-CZ" sz="2800" b="1" dirty="0">
                <a:latin typeface="Times New Roman" panose="02020603050405020304" pitchFamily="18" charset="0"/>
              </a:rPr>
              <a:t>4</a:t>
            </a:r>
            <a:r>
              <a:rPr lang="cs-CZ" sz="2400" b="1" dirty="0"/>
              <a:t>) Mezigenerační potkávání a budování regionální identity na školách  </a:t>
            </a:r>
            <a:br>
              <a:rPr lang="cs-CZ" sz="2000" b="1" dirty="0">
                <a:latin typeface="Times New Roman" panose="02020603050405020304" pitchFamily="18" charset="0"/>
              </a:rPr>
            </a:br>
            <a:br>
              <a:rPr lang="cs-CZ" sz="2800" b="1" dirty="0">
                <a:latin typeface="Times New Roman" panose="02020603050405020304" pitchFamily="18" charset="0"/>
                <a:ea typeface="Times New Roman" panose="02020603050405020304" pitchFamily="18" charset="0"/>
              </a:rPr>
            </a:br>
            <a:br>
              <a:rPr lang="cs-CZ" dirty="0">
                <a:latin typeface="Times New Roman" panose="02020603050405020304" pitchFamily="18" charset="0"/>
                <a:ea typeface="Times New Roman" panose="02020603050405020304" pitchFamily="18" charset="0"/>
              </a:rPr>
            </a:br>
            <a:endParaRPr lang="cs-CZ" dirty="0"/>
          </a:p>
        </p:txBody>
      </p:sp>
      <p:sp>
        <p:nvSpPr>
          <p:cNvPr id="3" name="Zástupný symbol pro obsah 2">
            <a:extLst>
              <a:ext uri="{FF2B5EF4-FFF2-40B4-BE49-F238E27FC236}">
                <a16:creationId xmlns:a16="http://schemas.microsoft.com/office/drawing/2014/main" id="{EBA6B175-745B-4338-ABC5-F40E5A3EB7C3}"/>
              </a:ext>
            </a:extLst>
          </p:cNvPr>
          <p:cNvSpPr>
            <a:spLocks noGrp="1"/>
          </p:cNvSpPr>
          <p:nvPr>
            <p:ph idx="1"/>
          </p:nvPr>
        </p:nvSpPr>
        <p:spPr>
          <a:xfrm>
            <a:off x="539552" y="1905000"/>
            <a:ext cx="8064896" cy="4326391"/>
          </a:xfrm>
        </p:spPr>
        <p:txBody>
          <a:bodyPr>
            <a:normAutofit/>
          </a:bodyPr>
          <a:lstStyle/>
          <a:p>
            <a:pPr>
              <a:buFont typeface="Wingdings" panose="05000000000000000000" pitchFamily="2" charset="2"/>
              <a:buChar char="Ø"/>
            </a:pPr>
            <a:r>
              <a:rPr lang="cs-CZ" sz="1800" b="1" dirty="0">
                <a:solidFill>
                  <a:srgbClr val="FF0000"/>
                </a:solidFill>
              </a:rPr>
              <a:t>AKTIVITA JE V REALIZACI</a:t>
            </a:r>
          </a:p>
          <a:p>
            <a:r>
              <a:rPr lang="cs-CZ" sz="1300" b="1" i="1" dirty="0"/>
              <a:t>Popis aktivity:  </a:t>
            </a:r>
            <a:r>
              <a:rPr lang="cs-CZ" sz="1400" i="1" dirty="0"/>
              <a:t>Žáci se potkávají s pamětníky, dokumentují a zpracovávají jejich příběh vždy přímo v konkrétním místě. Příběhy pomohou pomoci školám a dětem – získat povědomí o nových trendech ve vzdělávání, prohloubit úctu k vašim starším spoluobčanům, - pomohou dětem smysluplněji trávit volný čas a přispějí k budování komunity. Životní příběhy a osudy pamětníků jsou poté ztvárněny např. prostřednictvím divadelních představení. Na divadelní (či jiná) představení budou mimo rodičů a rodinných příslušníků žáků pozváni i zástupci a žáci okolních škol.</a:t>
            </a:r>
          </a:p>
          <a:p>
            <a:r>
              <a:rPr lang="cs-CZ" sz="1400" i="1" dirty="0"/>
              <a:t>Dále školy mají možnost budovat regionální identitu prostřednictvím jednotlivých námětových akcí .ve spolupráci např. s obcí apod.  </a:t>
            </a:r>
          </a:p>
          <a:p>
            <a:r>
              <a:rPr lang="cs-CZ" sz="1200" b="1" i="1" dirty="0">
                <a:solidFill>
                  <a:schemeClr val="accent3">
                    <a:lumMod val="75000"/>
                  </a:schemeClr>
                </a:solidFill>
              </a:rPr>
              <a:t>Doposud proběhly 2 projekty (půlroční projekt „Příběhy našich sousedů“ a námětový projekt „Sametový den“) </a:t>
            </a:r>
          </a:p>
          <a:p>
            <a:pPr lvl="5"/>
            <a:endParaRPr lang="cs-CZ" b="1" u="sng" dirty="0"/>
          </a:p>
          <a:p>
            <a:pPr lvl="7"/>
            <a:r>
              <a:rPr lang="cs-CZ" b="1" u="sng" dirty="0"/>
              <a:t>Kontakt na zodpovědnou osobu pro další informace:  </a:t>
            </a:r>
          </a:p>
          <a:p>
            <a:pPr lvl="8">
              <a:buFont typeface="Wingdings" panose="05000000000000000000" pitchFamily="2" charset="2"/>
              <a:buChar char="ü"/>
            </a:pPr>
            <a:r>
              <a:rPr lang="cs-CZ" b="1" dirty="0"/>
              <a:t>Bc. Erika Mašlaňová </a:t>
            </a:r>
          </a:p>
          <a:p>
            <a:pPr lvl="8">
              <a:buFont typeface="Wingdings" panose="05000000000000000000" pitchFamily="2" charset="2"/>
              <a:buChar char="ü"/>
            </a:pPr>
            <a:r>
              <a:rPr lang="cs-CZ" b="1" dirty="0"/>
              <a:t>telefon: +420 721 423 606</a:t>
            </a:r>
          </a:p>
          <a:p>
            <a:pPr lvl="8">
              <a:buFont typeface="Wingdings" panose="05000000000000000000" pitchFamily="2" charset="2"/>
              <a:buChar char="ü"/>
            </a:pPr>
            <a:r>
              <a:rPr lang="cs-CZ" b="1" dirty="0"/>
              <a:t>email</a:t>
            </a:r>
            <a:r>
              <a:rPr lang="cs-CZ" i="1" dirty="0">
                <a:solidFill>
                  <a:srgbClr val="0070C0"/>
                </a:solidFill>
              </a:rPr>
              <a:t>: </a:t>
            </a:r>
            <a:r>
              <a:rPr lang="cs-CZ" i="1" dirty="0">
                <a:hlinkClick r:id="rId3"/>
              </a:rPr>
              <a:t>erikamaslanova@email.cz</a:t>
            </a:r>
            <a:endParaRPr lang="cs-CZ" i="1" dirty="0">
              <a:solidFill>
                <a:srgbClr val="0070C0"/>
              </a:solidFill>
            </a:endParaRPr>
          </a:p>
          <a:p>
            <a:endParaRPr lang="cs-CZ" dirty="0"/>
          </a:p>
        </p:txBody>
      </p:sp>
      <p:sp>
        <p:nvSpPr>
          <p:cNvPr id="4" name="Rectangle 1">
            <a:extLst>
              <a:ext uri="{FF2B5EF4-FFF2-40B4-BE49-F238E27FC236}">
                <a16:creationId xmlns:a16="http://schemas.microsoft.com/office/drawing/2014/main" id="{63455EED-79FC-41F9-B894-4ABF9AEDF61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000" b="0" i="0" u="none" strike="noStrike" cap="none" normalizeH="0" baseline="0">
                <a:ln>
                  <a:noFill/>
                </a:ln>
                <a:solidFill>
                  <a:srgbClr val="000000"/>
                </a:solidFill>
                <a:effectLst/>
                <a:latin typeface="TriviaSeznam"/>
              </a:rPr>
              <a:t> </a:t>
            </a:r>
            <a:r>
              <a:rPr kumimoji="0" lang="cs-CZ" altLang="cs-CZ" sz="600" b="0" i="0" u="none" strike="noStrike" cap="none" normalizeH="0" baseline="0">
                <a:ln>
                  <a:noFill/>
                </a:ln>
                <a:solidFill>
                  <a:schemeClr val="tx1"/>
                </a:solidFill>
                <a:effectLst/>
              </a:rPr>
              <a:t> </a:t>
            </a: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5" name="Rectangle 2">
            <a:extLst>
              <a:ext uri="{FF2B5EF4-FFF2-40B4-BE49-F238E27FC236}">
                <a16:creationId xmlns:a16="http://schemas.microsoft.com/office/drawing/2014/main" id="{07025456-9066-4388-848E-55C6E5E61E53}"/>
              </a:ext>
            </a:extLst>
          </p:cNvPr>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000" b="0" i="0" u="none" strike="noStrike" cap="none" normalizeH="0" baseline="0">
                <a:ln>
                  <a:noFill/>
                </a:ln>
                <a:solidFill>
                  <a:srgbClr val="000000"/>
                </a:solidFill>
                <a:effectLst/>
                <a:latin typeface="TriviaSeznam"/>
              </a:rPr>
              <a:t> </a:t>
            </a:r>
            <a:r>
              <a:rPr kumimoji="0" lang="cs-CZ" altLang="cs-CZ" sz="600" b="0" i="0" u="none" strike="noStrike" cap="none" normalizeH="0" baseline="0">
                <a:ln>
                  <a:noFill/>
                </a:ln>
                <a:solidFill>
                  <a:schemeClr val="tx1"/>
                </a:solidFill>
                <a:effectLst/>
              </a:rPr>
              <a:t> </a:t>
            </a: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6" name="Rectangle 3">
            <a:extLst>
              <a:ext uri="{FF2B5EF4-FFF2-40B4-BE49-F238E27FC236}">
                <a16:creationId xmlns:a16="http://schemas.microsoft.com/office/drawing/2014/main" id="{83EF2C01-E088-4778-80EB-B8BF22C3F52F}"/>
              </a:ext>
            </a:extLst>
          </p:cNvPr>
          <p:cNvSpPr>
            <a:spLocks noChangeArrowheads="1"/>
          </p:cNvSpPr>
          <p:nvPr/>
        </p:nvSpPr>
        <p:spPr bwMode="auto">
          <a:xfrm>
            <a:off x="304800" y="304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000" b="0" i="0" u="none" strike="noStrike" cap="none" normalizeH="0" baseline="0">
                <a:ln>
                  <a:noFill/>
                </a:ln>
                <a:solidFill>
                  <a:srgbClr val="000000"/>
                </a:solidFill>
                <a:effectLst/>
                <a:latin typeface="TriviaSeznam"/>
              </a:rPr>
              <a:t> </a:t>
            </a:r>
            <a:r>
              <a:rPr kumimoji="0" lang="cs-CZ" altLang="cs-CZ" sz="600" b="0" i="0" u="none" strike="noStrike" cap="none" normalizeH="0" baseline="0">
                <a:ln>
                  <a:noFill/>
                </a:ln>
                <a:solidFill>
                  <a:schemeClr val="tx1"/>
                </a:solidFill>
                <a:effectLst/>
              </a:rPr>
              <a:t> </a:t>
            </a: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7" name="Rectangle 4">
            <a:extLst>
              <a:ext uri="{FF2B5EF4-FFF2-40B4-BE49-F238E27FC236}">
                <a16:creationId xmlns:a16="http://schemas.microsoft.com/office/drawing/2014/main" id="{5415B71F-9F64-496F-956B-C5D3071B5C8E}"/>
              </a:ext>
            </a:extLst>
          </p:cNvPr>
          <p:cNvSpPr>
            <a:spLocks noChangeArrowheads="1"/>
          </p:cNvSpPr>
          <p:nvPr/>
        </p:nvSpPr>
        <p:spPr bwMode="auto">
          <a:xfrm>
            <a:off x="45720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000" b="0" i="0" u="none" strike="noStrike" cap="none" normalizeH="0" baseline="0">
                <a:ln>
                  <a:noFill/>
                </a:ln>
                <a:solidFill>
                  <a:srgbClr val="000000"/>
                </a:solidFill>
                <a:effectLst/>
                <a:latin typeface="TriviaSeznam"/>
              </a:rPr>
              <a:t> </a:t>
            </a:r>
            <a:r>
              <a:rPr kumimoji="0" lang="cs-CZ" altLang="cs-CZ" sz="600" b="0" i="0" u="none" strike="noStrike" cap="none" normalizeH="0" baseline="0">
                <a:ln>
                  <a:noFill/>
                </a:ln>
                <a:solidFill>
                  <a:schemeClr val="tx1"/>
                </a:solidFill>
                <a:effectLst/>
              </a:rPr>
              <a:t> </a:t>
            </a: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8" name="Rectangle 5">
            <a:extLst>
              <a:ext uri="{FF2B5EF4-FFF2-40B4-BE49-F238E27FC236}">
                <a16:creationId xmlns:a16="http://schemas.microsoft.com/office/drawing/2014/main" id="{7159E2E3-04FA-4A42-8FD5-8396D00C4C31}"/>
              </a:ext>
            </a:extLst>
          </p:cNvPr>
          <p:cNvSpPr>
            <a:spLocks noChangeArrowheads="1"/>
          </p:cNvSpPr>
          <p:nvPr/>
        </p:nvSpPr>
        <p:spPr bwMode="auto">
          <a:xfrm>
            <a:off x="6096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000" b="0" i="0" u="none" strike="noStrike" cap="none" normalizeH="0" baseline="0">
                <a:ln>
                  <a:noFill/>
                </a:ln>
                <a:solidFill>
                  <a:srgbClr val="000000"/>
                </a:solidFill>
                <a:effectLst/>
                <a:latin typeface="TriviaSeznam"/>
              </a:rPr>
              <a:t> </a:t>
            </a:r>
            <a:r>
              <a:rPr kumimoji="0" lang="cs-CZ" altLang="cs-CZ" sz="600" b="0" i="0" u="none" strike="noStrike" cap="none" normalizeH="0" baseline="0">
                <a:ln>
                  <a:noFill/>
                </a:ln>
                <a:solidFill>
                  <a:schemeClr val="tx1"/>
                </a:solidFill>
                <a:effectLst/>
              </a:rPr>
              <a:t> </a:t>
            </a:r>
            <a:endParaRPr kumimoji="0" lang="cs-CZ" altLang="cs-CZ"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167651076"/>
      </p:ext>
    </p:extLst>
  </p:cSld>
  <p:clrMapOvr>
    <a:masterClrMapping/>
  </p:clrMapOvr>
  <p:transition spd="slow">
    <p:wipe/>
  </p:transition>
</p:sld>
</file>

<file path=ppt/theme/theme1.xml><?xml version="1.0" encoding="utf-8"?>
<a:theme xmlns:a="http://schemas.openxmlformats.org/drawingml/2006/main" name="Galerie">
  <a:themeElements>
    <a:clrScheme name="Galerie">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erie">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erie">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Motiv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iv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Galerie">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themeOverride>
</file>

<file path=ppt/theme/themeOverride2.xml><?xml version="1.0" encoding="utf-8"?>
<a:themeOverride xmlns:a="http://schemas.openxmlformats.org/drawingml/2006/main">
  <a:clrScheme name="Galerie">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themeOverride>
</file>

<file path=docProps/app.xml><?xml version="1.0" encoding="utf-8"?>
<Properties xmlns="http://schemas.openxmlformats.org/officeDocument/2006/extended-properties" xmlns:vt="http://schemas.openxmlformats.org/officeDocument/2006/docPropsVTypes">
  <Template/>
  <TotalTime>7853</TotalTime>
  <Words>6485</Words>
  <Application>Microsoft Office PowerPoint</Application>
  <PresentationFormat>Předvádění na obrazovce (4:3)</PresentationFormat>
  <Paragraphs>443</Paragraphs>
  <Slides>26</Slides>
  <Notes>26</Notes>
  <HiddenSlides>0</HiddenSlides>
  <MMClips>0</MMClips>
  <ScaleCrop>false</ScaleCrop>
  <HeadingPairs>
    <vt:vector size="6" baseType="variant">
      <vt:variant>
        <vt:lpstr>Použitá písma</vt:lpstr>
      </vt:variant>
      <vt:variant>
        <vt:i4>8</vt:i4>
      </vt:variant>
      <vt:variant>
        <vt:lpstr>Motiv</vt:lpstr>
      </vt:variant>
      <vt:variant>
        <vt:i4>1</vt:i4>
      </vt:variant>
      <vt:variant>
        <vt:lpstr>Nadpisy snímků</vt:lpstr>
      </vt:variant>
      <vt:variant>
        <vt:i4>26</vt:i4>
      </vt:variant>
    </vt:vector>
  </HeadingPairs>
  <TitlesOfParts>
    <vt:vector size="35" baseType="lpstr">
      <vt:lpstr>Arial</vt:lpstr>
      <vt:lpstr>Calibri</vt:lpstr>
      <vt:lpstr>Courier New</vt:lpstr>
      <vt:lpstr>Gill Sans MT</vt:lpstr>
      <vt:lpstr>Times New Roman</vt:lpstr>
      <vt:lpstr>TriviaSeznam</vt:lpstr>
      <vt:lpstr>Wingdings</vt:lpstr>
      <vt:lpstr>Wingdings 3</vt:lpstr>
      <vt:lpstr>Galerie</vt:lpstr>
      <vt:lpstr>         REALIZACE aktivit spolupráce  pro školy v regionu  ORP ByStřice POD HOSTÝNEM    realizace projektu „MAP II“   ČERVEN 2020</vt:lpstr>
      <vt:lpstr>Základní přehled aktivit spolupráce </vt:lpstr>
      <vt:lpstr>1) Spolupráce škol v oblasti polytechnického vzdělávání s organizací MALÁ TECHNICKÁ UNIVERZITA   </vt:lpstr>
      <vt:lpstr>A) Spolupráce škol v oblasti polytechnického vzdělávání s organizací MALÁ TECHNICKÁ UNIVERZITA</vt:lpstr>
      <vt:lpstr>2) Spolupráce škol a knihoven v regionu v oblasti čtenářské gramotnosti  a pregramotnosti   </vt:lpstr>
      <vt:lpstr>Prezentace aplikace PowerPoint</vt:lpstr>
      <vt:lpstr>3) Spolupráce škol v regionu se ZUŠ  v oblasti čtenářské gramotnosti a pregramotnost  a v oblasti polytechnického vzdělávání       </vt:lpstr>
      <vt:lpstr>Prezentace aplikace PowerPoint</vt:lpstr>
      <vt:lpstr>  4) Mezigenerační potkávání a budování regionální identity na školách     </vt:lpstr>
      <vt:lpstr>Prezentace aplikace PowerPoint</vt:lpstr>
      <vt:lpstr>Prezentace aplikace PowerPoint</vt:lpstr>
      <vt:lpstr>  5) Spolupráce škol a neformálních NNO – klubů, prostřednictvím realizace akcí, podporujících spolupráci s rodiči a gramotnost dětí a žáků  </vt:lpstr>
      <vt:lpstr>Prezentace aplikace PowerPoint</vt:lpstr>
      <vt:lpstr>6) Exkurze DĚTÍ A žáků na pracoviště, do center, provozů  a organizací, zabývajících se polytechnickým vzděláváním, řemesly, rozvojem manuální zručnosti, nebo péčí o krajinu a farmářstvím   </vt:lpstr>
      <vt:lpstr>Prezentace aplikace PowerPoint</vt:lpstr>
      <vt:lpstr>  7) Kulaté stoly – meziresortní spolupráce   (Spolupráce zástupců škol, ostatních vzdělávacích, sociálních nebo i zdravotních služeb (pediatři) a rodičů napříč územím při koordinaci konkrétních aktivit a řešení společných konkrétních situací u dětí, ohrožených sociálním nebo jiným znevýhodněním)   </vt:lpstr>
      <vt:lpstr>Prezentace aplikace PowerPoint</vt:lpstr>
      <vt:lpstr>8) Vzdělávání pracovníků ve vzdělávání, výměna zkušeností mezi zástupci škol a ostatními aktéry ve vzdělávání v rámci seminářů s prvky workshopu    </vt:lpstr>
      <vt:lpstr>Prezentace aplikace PowerPoint</vt:lpstr>
      <vt:lpstr>  9) Exkurze DĚTÍ A žáků  v oblasti rozvoje čtenářské gramotnosti   </vt:lpstr>
      <vt:lpstr>Prezentace aplikace PowerPoint</vt:lpstr>
      <vt:lpstr>  10) KABINETY ŘEDITELŮ ŠKOL    </vt:lpstr>
      <vt:lpstr>Prezentace aplikace PowerPoint</vt:lpstr>
      <vt:lpstr>  11) Dotační MANAGEMENT    </vt:lpstr>
      <vt:lpstr>Prezentace aplikace PowerPoint</vt:lpstr>
      <vt:lpstr>ČLENOVÉ RT MAP II   VÁM Děkují   Za pozornost  Ing. Naděžda klvaňová  MGR. Anna blahová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Místní akční plán rozvoje vzdělávání (MAP) a Inkluzivní vzdělávání na území ORP Litomyšl</dc:title>
  <dc:creator>Nadežda Klvaňová</dc:creator>
  <cp:lastModifiedBy>Klvanova Nadezda, Mesto Litomysl</cp:lastModifiedBy>
  <cp:revision>522</cp:revision>
  <cp:lastPrinted>2020-06-12T20:11:45Z</cp:lastPrinted>
  <dcterms:modified xsi:type="dcterms:W3CDTF">2020-06-12T20:15:41Z</dcterms:modified>
</cp:coreProperties>
</file>