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7" r:id="rId4"/>
    <p:sldId id="278" r:id="rId5"/>
    <p:sldId id="279" r:id="rId6"/>
    <p:sldId id="280" r:id="rId7"/>
    <p:sldId id="276" r:id="rId8"/>
    <p:sldId id="261" r:id="rId9"/>
    <p:sldId id="262" r:id="rId10"/>
    <p:sldId id="263" r:id="rId11"/>
    <p:sldId id="264" r:id="rId12"/>
    <p:sldId id="265" r:id="rId13"/>
    <p:sldId id="267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B7345-2EF1-47E9-8C08-144A967F8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4CB43-1658-41C2-9ED7-C1E2C8482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BE6D1-B431-4220-A290-5BC343D90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7CDA9-E613-40E3-88E5-BA61E3EC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53CEA-44E5-4AFC-9A03-2296425BB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6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66829-2863-4C87-A7A7-836539730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84474-FA5E-494D-872E-F4DF1B3A2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95406-5716-4F09-88F6-36CD9B1C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8992A-974E-4E4C-B0FD-0A31D8A94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44BFF-4860-4E80-B904-BAE00C36D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41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6FE891-9DFA-47B6-830B-DCF8883FA9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77D2F-C92B-4686-82D4-D2B1CCEA5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C0501-91CF-4834-B912-A87674490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C8586-AC36-47E3-8C6E-0D68C8B3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2F71B-74D4-43C4-A671-81231330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16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59795-5534-4F53-BF73-F50F90945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8BFB6-E3AD-4018-96E7-315B8C884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7195E-3FF0-47A7-AB66-65873B17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2C436-F6EF-4FEC-852E-A9A4F078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B8750-886E-4583-A9E2-AE851891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19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2A70F-0981-42EB-AC26-A6D41A22E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C906D-E84F-48C4-951F-DDB054A55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4D8CB-5F80-40C7-A89A-69A84F43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19EE3-F793-4999-8020-184C9190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93BFF-9FA1-4808-8D8E-A5284005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37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C166F-6712-4715-8A75-4488F48E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106DD-46F3-4EBD-A583-F9022D25B2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F530D1-3175-41EB-8BEC-FBD91F3EC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492FE-6338-473A-95BA-9FCAC2A5B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516D5-1DF7-4CAE-8441-E302DB9D9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D4FAA-DC8C-4B83-A385-61A1285AC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80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61B8B-626D-49D0-9FEE-0CBDD3C16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06FA7-BD68-4FF9-ADBB-1D603F1E9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70EAA-5F8E-40FB-9198-30115918F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65F4CB-09FB-451A-8892-AAF5E6CF5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BC7CCC-D138-421D-AF7C-4BB6485D6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C64ABB-DA43-471F-8A50-4AFB0C15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3DE29E-95B9-4746-A0DA-9AF58A0D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997B25-F6F2-4B43-9567-C5DE08708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54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B01F3-EEA0-487F-BB38-7430A162A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9E02AB-4E5E-474B-B327-7A2C9986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426496-E381-45A9-92CC-D42E358E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9E665-52BD-4B60-B45D-DED839BD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8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C807CC-793B-41DB-8A69-DAB7F3524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CE442A-B7D0-417F-9AE8-40B42971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E3C1D-AE71-49E1-9CD9-6385E6FA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86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BBB89-C970-49C8-8B30-C816ADB0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C2BEC-123C-437E-9DEA-6D38C5C7F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FFB48-AC0A-444B-88BE-FDA16C6C5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E1978-CA72-460E-A794-356F3145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18516A-8B17-4389-BBB2-F1C70971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432A6-AA36-45A4-A013-B7D3EE280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75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7BD81-7F68-47E7-9CDB-9407ED0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A804F-43B8-42C9-9ABD-23569B618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EEAB2-BEA8-448E-B23F-55FA43AE7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80843-4AC1-48CC-9A85-543C15A1D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AA733-A29D-477D-816D-B09FCA9F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99F59-C9A4-4D48-AC8E-9B405B3B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accent1">
                <a:lumMod val="5000"/>
                <a:lumOff val="9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D40442-7A8C-46CF-AED8-BCD296564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FE499-751B-419D-BE0C-76C8E5825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553D-D1F2-4116-B321-265D1F3D0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83E24-0695-48A0-904B-59FDF80E70B2}" type="datetimeFigureOut">
              <a:rPr lang="cs-CZ" smtClean="0"/>
              <a:t>06.01.2018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10956-C859-4C36-A659-CA62F8D3E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98DC1-B84C-4070-AA42-66550EB71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50FCA-3392-4513-BB25-C07996BD5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28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identity.cz/APP" TargetMode="External"/><Relationship Id="rId5" Type="http://schemas.openxmlformats.org/officeDocument/2006/relationships/hyperlink" Target="http://www.postsignum.cz/" TargetMode="External"/><Relationship Id="rId4" Type="http://schemas.openxmlformats.org/officeDocument/2006/relationships/hyperlink" Target="http://www.ica.cz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593"/>
            <a:ext cx="10515600" cy="473458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1. výzva k předkládání žádostí o podporu</a:t>
            </a:r>
            <a:br>
              <a:rPr lang="cs-CZ" sz="3600" b="1" dirty="0"/>
            </a:br>
            <a:r>
              <a:rPr lang="cs-CZ" sz="3600" b="1" dirty="0"/>
              <a:t>z Integrovaného regionálního operačního programu</a:t>
            </a:r>
            <a:br>
              <a:rPr lang="cs-CZ" sz="3200" b="1" dirty="0"/>
            </a:br>
            <a:br>
              <a:rPr lang="cs-CZ" sz="3200" b="1" dirty="0"/>
            </a:br>
            <a:r>
              <a:rPr lang="cs-CZ" sz="3200" b="1" dirty="0"/>
              <a:t>MAS PODHOSTÝNSKA Z.S. – IROP - CYKLISTICKÁ A PĚŠÍ DOPRAVA</a:t>
            </a:r>
            <a:br>
              <a:rPr lang="cs-CZ" sz="3200" b="1" dirty="0"/>
            </a:br>
            <a:br>
              <a:rPr lang="cs-CZ" sz="3200" b="1" dirty="0"/>
            </a:br>
            <a:r>
              <a:rPr lang="cs-CZ" sz="3200" b="1" dirty="0"/>
              <a:t>Vazba na příslušnou výzvu ŘO IROP: č. 53 UDRŽITELNÁ DOPRAVA – INTEGROVANÉ PROJEKTY CLLD</a:t>
            </a:r>
            <a:br>
              <a:rPr lang="cs-CZ" sz="2400" dirty="0"/>
            </a:br>
            <a:endParaRPr lang="cs-CZ" sz="2400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798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ISKP 2014+ založení žádosti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37ECA7B0-029F-440B-966F-4EBCEB5594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71700"/>
            <a:ext cx="4524375" cy="1257300"/>
          </a:xfr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DE86016-245B-4843-8D81-721041B6C7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41" y="4075112"/>
            <a:ext cx="4539933" cy="133133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22B96CC-7B99-4F86-A9DE-10DBA15E79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675" y="2412774"/>
            <a:ext cx="42100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34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ISKP 2014+ založení žádosti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825582F8-7FCB-4C42-AA89-FDA59B1C64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32" y="2364014"/>
            <a:ext cx="6553200" cy="120967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58ADA0B-A394-4F1F-89C8-D0994A6D48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352" y="1571738"/>
            <a:ext cx="2867025" cy="425767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6868D99-8D7B-42E0-A4F1-937926925E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77" y="3992789"/>
            <a:ext cx="6480110" cy="147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21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ISKP 2014+ vyplnění žádosti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" name="Content Placeholder 17">
            <a:extLst>
              <a:ext uri="{FF2B5EF4-FFF2-40B4-BE49-F238E27FC236}">
                <a16:creationId xmlns:a16="http://schemas.microsoft.com/office/drawing/2014/main" id="{BDB202FF-E4D2-4243-82BB-1CF19A81AE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302000"/>
            <a:ext cx="4051300" cy="12573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2A5CB-201E-4C8B-871F-7160E06E98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686" y="2521312"/>
            <a:ext cx="5686425" cy="307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99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ISKP 2014+ vyplnění žádosti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CD16751-EF6E-464E-8A5D-C0A299DCD9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25" y="2021839"/>
            <a:ext cx="9539176" cy="4351338"/>
          </a:xfrm>
        </p:spPr>
      </p:pic>
    </p:spTree>
    <p:extLst>
      <p:ext uri="{BB962C8B-B14F-4D97-AF65-F5344CB8AC3E}">
        <p14:creationId xmlns:p14="http://schemas.microsoft.com/office/powerpoint/2010/main" val="2235061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ISKP 2014+ vyplnění žádosti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4F1C57-1BF2-48E3-B64B-19654DEEB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83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•vyplňujte záložky postupně podle navigačního menu nalevo</a:t>
            </a:r>
          </a:p>
          <a:p>
            <a:pPr marL="0" indent="0">
              <a:buNone/>
            </a:pPr>
            <a:r>
              <a:rPr lang="cs-CZ" dirty="0"/>
              <a:t>•ukládejte každou vyplněnou záložku či každé textové pole před jeho opuštěním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>
                <a:highlight>
                  <a:srgbClr val="FFFF00"/>
                </a:highlight>
              </a:rPr>
              <a:t>žlutě podbarvená pole </a:t>
            </a:r>
            <a:r>
              <a:rPr lang="cs-CZ" dirty="0"/>
              <a:t>= povinná k vyplnění</a:t>
            </a:r>
          </a:p>
          <a:p>
            <a:pPr marL="0" indent="0">
              <a:buNone/>
            </a:pPr>
            <a:r>
              <a:rPr lang="cs-CZ" dirty="0"/>
              <a:t>• bíle podbarvená pole = vyplňuje systém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>
                <a:highlight>
                  <a:srgbClr val="808080"/>
                </a:highlight>
              </a:rPr>
              <a:t>šedě podbarvená pole </a:t>
            </a:r>
            <a:r>
              <a:rPr lang="cs-CZ" dirty="0"/>
              <a:t>= nejsou povinná nebo se zpřístupní až dle zadaných dat</a:t>
            </a:r>
          </a:p>
        </p:txBody>
      </p:sp>
    </p:spTree>
    <p:extLst>
      <p:ext uri="{BB962C8B-B14F-4D97-AF65-F5344CB8AC3E}">
        <p14:creationId xmlns:p14="http://schemas.microsoft.com/office/powerpoint/2010/main" val="1083362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ISKP 2014+ vyplnění žádosti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4F1C57-1BF2-48E3-B64B-19654DEEB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657" y="2021839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 vyplnění žádosti v horní liště tlačítko Kontrola –všechny červené chybové hlášky je nutno odstranit (možná i kontrola průběžně)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• stiskem tlačítka </a:t>
            </a:r>
            <a:r>
              <a:rPr lang="cs-CZ" b="1" dirty="0"/>
              <a:t>Finalizace se projekt uzamkne </a:t>
            </a:r>
            <a:r>
              <a:rPr lang="cs-CZ" dirty="0"/>
              <a:t>a je připraven k el. podpisu</a:t>
            </a:r>
          </a:p>
          <a:p>
            <a:pPr marL="0" indent="0">
              <a:buNone/>
            </a:pPr>
            <a:r>
              <a:rPr lang="cs-CZ" dirty="0"/>
              <a:t>• záložka </a:t>
            </a:r>
            <a:r>
              <a:rPr lang="cs-CZ" b="1" dirty="0"/>
              <a:t>Podpis dokumentu se zaktivní až po finalizaci </a:t>
            </a:r>
            <a:r>
              <a:rPr lang="cs-CZ" dirty="0"/>
              <a:t>(podepsat žádost   </a:t>
            </a:r>
            <a:br>
              <a:rPr lang="cs-CZ" dirty="0"/>
            </a:br>
            <a:r>
              <a:rPr lang="cs-CZ" dirty="0"/>
              <a:t>   může jen uživatel s rolí Signatář)</a:t>
            </a:r>
          </a:p>
          <a:p>
            <a:pPr marL="0" indent="0">
              <a:buNone/>
            </a:pPr>
            <a:r>
              <a:rPr lang="cs-CZ" dirty="0"/>
              <a:t>• zobrazí se černá ikona pečetě –</a:t>
            </a:r>
            <a:r>
              <a:rPr lang="cs-CZ" b="1" dirty="0"/>
              <a:t>nahráním certifikátu pečeť zezelená </a:t>
            </a:r>
            <a:r>
              <a:rPr lang="cs-CZ" dirty="0"/>
              <a:t>=  </a:t>
            </a:r>
            <a:br>
              <a:rPr lang="cs-CZ" dirty="0"/>
            </a:br>
            <a:r>
              <a:rPr lang="cs-CZ" dirty="0"/>
              <a:t>   žádost je podepsaná a podaná</a:t>
            </a:r>
          </a:p>
          <a:p>
            <a:endParaRPr lang="cs-C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8A3201-6233-42D2-AEB0-108E066EE8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12" y="2711608"/>
            <a:ext cx="62769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44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Elektronický podpis dokumentu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4F1C57-1BF2-48E3-B64B-19654DEEB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839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ELEKTRONICKÝ PODPIS = KVALIFIKOVANÝ CERTIFIKÁT</a:t>
            </a:r>
          </a:p>
          <a:p>
            <a:r>
              <a:rPr lang="cs-CZ" b="1" dirty="0"/>
              <a:t>platnost 1 rok </a:t>
            </a:r>
            <a:r>
              <a:rPr lang="cs-CZ" dirty="0"/>
              <a:t>-el. podpis musí být v momentě podepisování platný ještě minimálně 48 hodin, jinak systém podepsání neprovede</a:t>
            </a:r>
          </a:p>
          <a:p>
            <a:r>
              <a:rPr lang="cs-CZ" dirty="0"/>
              <a:t>je třeba mít nainstalovanou aplikaci </a:t>
            </a:r>
            <a:r>
              <a:rPr lang="cs-CZ" b="1" dirty="0"/>
              <a:t>MS </a:t>
            </a:r>
            <a:r>
              <a:rPr lang="cs-CZ" b="1" dirty="0" err="1"/>
              <a:t>Silverlight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KVALIFIKOVANÍ POSKYTOVATELÉ EL. PODPISU:</a:t>
            </a:r>
          </a:p>
          <a:p>
            <a:pPr lvl="1"/>
            <a:r>
              <a:rPr lang="cs-CZ" dirty="0"/>
              <a:t>PRVNÍ CERTIFIKAČNÍ AUTORITA, A.S. (</a:t>
            </a:r>
            <a:r>
              <a:rPr lang="cs-CZ" dirty="0">
                <a:hlinkClick r:id="rId4"/>
              </a:rPr>
              <a:t>HTTP://WWW.ICA.CZ/</a:t>
            </a:r>
            <a:r>
              <a:rPr lang="cs-CZ" dirty="0"/>
              <a:t> )</a:t>
            </a:r>
          </a:p>
          <a:p>
            <a:pPr lvl="1"/>
            <a:r>
              <a:rPr lang="cs-CZ" dirty="0"/>
              <a:t>ČESKÁ POŠTA, S.P. (</a:t>
            </a:r>
            <a:r>
              <a:rPr lang="cs-CZ" dirty="0">
                <a:hlinkClick r:id="rId5"/>
              </a:rPr>
              <a:t>HTTP://WWW.POSTSIGNUM.CZ//</a:t>
            </a:r>
            <a:r>
              <a:rPr lang="cs-CZ" dirty="0"/>
              <a:t> )</a:t>
            </a:r>
          </a:p>
          <a:p>
            <a:pPr lvl="1"/>
            <a:r>
              <a:rPr lang="cs-CZ" dirty="0"/>
              <a:t>EIDENTITY, A.S. (</a:t>
            </a:r>
            <a:r>
              <a:rPr lang="cs-CZ" dirty="0">
                <a:hlinkClick r:id="rId6"/>
              </a:rPr>
              <a:t>HTTP://WWW.EIDENTITY.CZ/APP</a:t>
            </a:r>
            <a:r>
              <a:rPr lang="cs-CZ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539269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Depeše 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4F1C57-1BF2-48E3-B64B-19654DEEB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839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před podáním žádosti je možné využít e-mailových kontaktů uvedených ve specifických pravidlech </a:t>
            </a:r>
          </a:p>
          <a:p>
            <a:r>
              <a:rPr lang="cs-CZ" dirty="0"/>
              <a:t>po podání je </a:t>
            </a:r>
            <a:r>
              <a:rPr lang="cs-CZ" b="1" dirty="0"/>
              <a:t>nutné komunikovat přes MS2014+ formou depeší </a:t>
            </a:r>
            <a:endParaRPr lang="cs-CZ" dirty="0"/>
          </a:p>
          <a:p>
            <a:r>
              <a:rPr lang="cs-CZ" dirty="0"/>
              <a:t>depeše (zprávy) mohou být předávány jednak mezi jednotlivými uživateli MS2014+, tak i mezi žadatelem a příslušným kontaktním pracovníkem na straně ŘO/ZS </a:t>
            </a:r>
          </a:p>
        </p:txBody>
      </p:sp>
    </p:spTree>
    <p:extLst>
      <p:ext uri="{BB962C8B-B14F-4D97-AF65-F5344CB8AC3E}">
        <p14:creationId xmlns:p14="http://schemas.microsoft.com/office/powerpoint/2010/main" val="1238228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Depeše 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4F1C57-1BF2-48E3-B64B-19654DEEB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839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depeši na pracovníka ŘO/ZS žadatel odesílá z žádosti/projektu/ ze záložky </a:t>
            </a:r>
            <a:r>
              <a:rPr lang="cs-CZ" b="1" dirty="0"/>
              <a:t>Komunikace</a:t>
            </a:r>
            <a:r>
              <a:rPr lang="cs-CZ" dirty="0"/>
              <a:t>, tím budou všechny depeše vázané na konkrétní žádost/projekt </a:t>
            </a:r>
          </a:p>
          <a:p>
            <a:r>
              <a:rPr lang="cs-CZ" dirty="0"/>
              <a:t>depeše, která již byla odeslána, nemůže být smazána </a:t>
            </a:r>
          </a:p>
          <a:p>
            <a:r>
              <a:rPr lang="cs-CZ" dirty="0"/>
              <a:t>smazat lze jen neodeslané depeše tzv. koncepty (rozepsané zprávy) </a:t>
            </a:r>
          </a:p>
          <a:p>
            <a:r>
              <a:rPr lang="cs-CZ" dirty="0"/>
              <a:t>nastavení notifikací</a:t>
            </a:r>
          </a:p>
        </p:txBody>
      </p:sp>
    </p:spTree>
    <p:extLst>
      <p:ext uri="{BB962C8B-B14F-4D97-AF65-F5344CB8AC3E}">
        <p14:creationId xmlns:p14="http://schemas.microsoft.com/office/powerpoint/2010/main" val="3016233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Žádost o změnu (</a:t>
            </a:r>
            <a:r>
              <a:rPr lang="cs-CZ" b="1" u="sng" dirty="0" err="1"/>
              <a:t>ŽoZ</a:t>
            </a:r>
            <a:r>
              <a:rPr lang="cs-CZ" b="1" u="sng" dirty="0"/>
              <a:t>)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4F1C57-1BF2-48E3-B64B-19654DEEB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839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Žadatel má povinnost oznámit změny, které v projektu nastanou v době mezi podáním žádosti o podporu a ukončením udržitelnosti projektu</a:t>
            </a:r>
          </a:p>
          <a:p>
            <a:r>
              <a:rPr lang="cs-CZ" dirty="0"/>
              <a:t>neplánované změny je příjemce povinen ohlásit neprodleně, jakmile nastanou.</a:t>
            </a:r>
          </a:p>
          <a:p>
            <a:r>
              <a:rPr lang="cs-CZ" dirty="0"/>
              <a:t>změny, které mají vliv na plnění Právního aktu (PA) a Podmínek musí být ohlášeny před vlastní realizací</a:t>
            </a:r>
          </a:p>
          <a:p>
            <a:r>
              <a:rPr lang="cs-CZ" dirty="0" err="1"/>
              <a:t>ŽoZ</a:t>
            </a:r>
            <a:r>
              <a:rPr lang="cs-CZ" dirty="0"/>
              <a:t>, které nemají vliv na plnění PA/ŘD a Podmínek, příjemce podá před podáním nejbližší </a:t>
            </a:r>
            <a:r>
              <a:rPr lang="cs-CZ" dirty="0" err="1"/>
              <a:t>ZoRprojektu</a:t>
            </a:r>
            <a:r>
              <a:rPr lang="cs-CZ" dirty="0"/>
              <a:t> nebo </a:t>
            </a:r>
            <a:r>
              <a:rPr lang="cs-CZ" dirty="0" err="1"/>
              <a:t>ZoUprojektu</a:t>
            </a:r>
            <a:r>
              <a:rPr lang="cs-CZ" dirty="0"/>
              <a:t> za období, ve kterém změna nastala.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Změny iniciované žadatelem</a:t>
            </a:r>
          </a:p>
          <a:p>
            <a:pPr lvl="1"/>
            <a:r>
              <a:rPr lang="cs-CZ" dirty="0"/>
              <a:t>Zjištění formální chyby</a:t>
            </a:r>
          </a:p>
          <a:p>
            <a:pPr lvl="1"/>
            <a:r>
              <a:rPr lang="cs-CZ" dirty="0"/>
              <a:t>Změny v projektu v zájmu příjemce</a:t>
            </a:r>
          </a:p>
        </p:txBody>
      </p:sp>
    </p:spTree>
    <p:extLst>
      <p:ext uri="{BB962C8B-B14F-4D97-AF65-F5344CB8AC3E}">
        <p14:creationId xmlns:p14="http://schemas.microsoft.com/office/powerpoint/2010/main" val="280787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Termíny</a:t>
            </a:r>
            <a:endParaRPr lang="cs-CZ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8DF3A-C9D5-485B-8706-6BE2AC0A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857"/>
            <a:ext cx="10515600" cy="3978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Datum a čas vyhlášení výzvy MAS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b="1" dirty="0"/>
              <a:t> 30. 12. 2017, 12:00</a:t>
            </a:r>
          </a:p>
          <a:p>
            <a:pPr marL="0" indent="0">
              <a:buNone/>
            </a:pPr>
            <a:r>
              <a:rPr lang="cs-CZ" dirty="0"/>
              <a:t>Datum a čas zpřístupnění formuláře žádosti o podporu v MS2014+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b="1" dirty="0"/>
              <a:t> 05. 01. 2018, 12:00</a:t>
            </a:r>
          </a:p>
          <a:p>
            <a:pPr marL="0" indent="0">
              <a:buNone/>
            </a:pPr>
            <a:r>
              <a:rPr lang="cs-CZ" dirty="0"/>
              <a:t>Datum a čas zahájení příjmu žádostí o podporu v MS2014+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b="1" dirty="0"/>
              <a:t> 05. 01. 2018, 12:00</a:t>
            </a:r>
          </a:p>
          <a:p>
            <a:pPr marL="0" indent="0">
              <a:buNone/>
            </a:pPr>
            <a:r>
              <a:rPr lang="cs-CZ" dirty="0"/>
              <a:t>Datum a čas ukončení příjmu žádostí o podporu v MS2014+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b="1" dirty="0"/>
              <a:t>02. 03. 2018, 12:00</a:t>
            </a:r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87398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>
            <a:normAutofit/>
          </a:bodyPr>
          <a:lstStyle/>
          <a:p>
            <a:r>
              <a:rPr lang="pl-PL" b="1" u="sng" dirty="0"/>
              <a:t>Vytvoření ŽoZ ze strany žadatele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B4836D7-02A3-46EB-98F5-EB77151C3A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10591"/>
            <a:ext cx="3762375" cy="2943225"/>
          </a:xfr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7C5799-3FDF-4E1F-B17B-28D9994253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23" y="5268276"/>
            <a:ext cx="3762374" cy="121909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EC824C0-C65E-4CDC-95FE-6D606DF521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978" y="5268276"/>
            <a:ext cx="5007429" cy="1226645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B5D25739-BA40-4A0A-AD1C-6612DB4395AB}"/>
              </a:ext>
            </a:extLst>
          </p:cNvPr>
          <p:cNvSpPr txBox="1">
            <a:spLocks/>
          </p:cNvSpPr>
          <p:nvPr/>
        </p:nvSpPr>
        <p:spPr>
          <a:xfrm>
            <a:off x="5587547" y="1977935"/>
            <a:ext cx="5573940" cy="2910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u="sng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2F984F-F620-43BC-90F7-356978798669}"/>
              </a:ext>
            </a:extLst>
          </p:cNvPr>
          <p:cNvSpPr/>
          <p:nvPr/>
        </p:nvSpPr>
        <p:spPr>
          <a:xfrm>
            <a:off x="5195978" y="2083101"/>
            <a:ext cx="61578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1. Na příslušném projektu klikněte na záložku  </a:t>
            </a:r>
            <a:br>
              <a:rPr lang="cs-CZ" sz="2400" dirty="0"/>
            </a:br>
            <a:r>
              <a:rPr lang="cs-CZ" sz="2400" dirty="0"/>
              <a:t>     Žádost o změnu</a:t>
            </a:r>
          </a:p>
          <a:p>
            <a:endParaRPr lang="cs-CZ" sz="2400" dirty="0"/>
          </a:p>
          <a:p>
            <a:r>
              <a:rPr lang="cs-CZ" sz="2400" dirty="0"/>
              <a:t>2. Pro vytvoření nové </a:t>
            </a:r>
            <a:r>
              <a:rPr lang="cs-CZ" sz="2400" dirty="0" err="1"/>
              <a:t>ŽoZ</a:t>
            </a:r>
            <a:r>
              <a:rPr lang="cs-CZ" sz="2400" dirty="0"/>
              <a:t> klikněte na tlačítko </a:t>
            </a:r>
            <a:br>
              <a:rPr lang="cs-CZ" sz="2400" dirty="0"/>
            </a:br>
            <a:r>
              <a:rPr lang="cs-CZ" sz="2400" dirty="0"/>
              <a:t>     Vytvořit žádost o změnu</a:t>
            </a:r>
          </a:p>
          <a:p>
            <a:endParaRPr lang="cs-CZ" sz="2400" dirty="0"/>
          </a:p>
          <a:p>
            <a:r>
              <a:rPr lang="cs-CZ" sz="2400" dirty="0"/>
              <a:t>3. Vytvořený záznam </a:t>
            </a:r>
            <a:r>
              <a:rPr lang="cs-CZ" sz="2400" dirty="0" err="1"/>
              <a:t>ŽoZ</a:t>
            </a:r>
            <a:r>
              <a:rPr lang="cs-CZ" sz="2400" dirty="0"/>
              <a:t> ve stavu rozpracovaná </a:t>
            </a:r>
            <a:br>
              <a:rPr lang="cs-CZ" sz="2400" dirty="0"/>
            </a:br>
            <a:r>
              <a:rPr lang="cs-CZ" sz="2400" dirty="0"/>
              <a:t>     rozklikněte</a:t>
            </a:r>
          </a:p>
        </p:txBody>
      </p:sp>
    </p:spTree>
    <p:extLst>
      <p:ext uri="{BB962C8B-B14F-4D97-AF65-F5344CB8AC3E}">
        <p14:creationId xmlns:p14="http://schemas.microsoft.com/office/powerpoint/2010/main" val="1347676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6021"/>
            <a:ext cx="10515600" cy="822551"/>
          </a:xfrm>
        </p:spPr>
        <p:txBody>
          <a:bodyPr>
            <a:normAutofit/>
          </a:bodyPr>
          <a:lstStyle/>
          <a:p>
            <a:pPr algn="ctr"/>
            <a:r>
              <a:rPr lang="pl-PL" b="1" u="sng" dirty="0"/>
              <a:t>Děkuji za pozornost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5411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Finanční podpora</a:t>
            </a:r>
            <a:endParaRPr lang="cs-CZ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8DF3A-C9D5-485B-8706-6BE2AC0A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7934"/>
            <a:ext cx="10515600" cy="4395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/>
              <a:t>Celková částka dotace z Evropského fondu pro regionální rozvoj pro výzvu</a:t>
            </a:r>
          </a:p>
          <a:p>
            <a:r>
              <a:rPr lang="cs-CZ" sz="2600" b="1" dirty="0"/>
              <a:t>1 900 000 Kč</a:t>
            </a:r>
          </a:p>
          <a:p>
            <a:pPr marL="0" indent="0">
              <a:buNone/>
            </a:pPr>
            <a:r>
              <a:rPr lang="cs-CZ" sz="2600" dirty="0"/>
              <a:t>Míra podpory z Evropského fondu pro regionální rozvoj a státního rozpočtu pro projekt</a:t>
            </a:r>
          </a:p>
          <a:p>
            <a:r>
              <a:rPr lang="cs-CZ" sz="2600" b="1" dirty="0"/>
              <a:t>Evropský fond pro regionální rozvoj – 95 %</a:t>
            </a:r>
          </a:p>
          <a:p>
            <a:r>
              <a:rPr lang="cs-CZ" sz="2600" b="1" dirty="0"/>
              <a:t>Státní rozpočet – 0 %</a:t>
            </a:r>
          </a:p>
          <a:p>
            <a:pPr marL="0" indent="0">
              <a:buNone/>
            </a:pPr>
            <a:r>
              <a:rPr lang="cs-CZ" sz="2600" dirty="0"/>
              <a:t>Minimální a maximální výše celkových způsobilých výdajů projektu</a:t>
            </a:r>
          </a:p>
          <a:p>
            <a:r>
              <a:rPr lang="cs-CZ" sz="2600" dirty="0"/>
              <a:t>Minimální výše celkových způsobilých výdajů je </a:t>
            </a:r>
            <a:r>
              <a:rPr lang="cs-CZ" sz="2600" b="1" dirty="0"/>
              <a:t>100 000,- Kč</a:t>
            </a:r>
          </a:p>
          <a:p>
            <a:r>
              <a:rPr lang="cs-CZ" sz="2600" dirty="0"/>
              <a:t>Maximální výše celkových způsobilých výdajů je </a:t>
            </a:r>
            <a:r>
              <a:rPr lang="cs-CZ" sz="2600" b="1" dirty="0"/>
              <a:t>2 000 000,- Kč</a:t>
            </a:r>
          </a:p>
          <a:p>
            <a:endParaRPr lang="cs-CZ" sz="2600" dirty="0"/>
          </a:p>
          <a:p>
            <a:endParaRPr lang="cs-CZ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890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Zacílení podpory</a:t>
            </a:r>
            <a:endParaRPr lang="cs-CZ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8DF3A-C9D5-485B-8706-6BE2AC0A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7934"/>
            <a:ext cx="10515600" cy="4395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Typy podporovaných projektů:</a:t>
            </a:r>
          </a:p>
          <a:p>
            <a:r>
              <a:rPr lang="cs-CZ" sz="2400" dirty="0"/>
              <a:t>Modernizace a výstavba komunikací pro cyklisty a liniových opatření pro cyklisty v hlavním dopravním prostoru pozemních komunikací.</a:t>
            </a:r>
          </a:p>
          <a:p>
            <a:r>
              <a:rPr lang="cs-CZ" sz="2400" dirty="0"/>
              <a:t>Zvyšování bezpečnosti železniční, silniční, cyklistické a pěší dopravy.</a:t>
            </a:r>
          </a:p>
          <a:p>
            <a:pPr marL="0" indent="0">
              <a:buNone/>
            </a:pPr>
            <a:r>
              <a:rPr lang="cs-CZ" sz="2400" b="1" dirty="0"/>
              <a:t>Oprávnění žadatelé:</a:t>
            </a:r>
          </a:p>
          <a:p>
            <a:pPr marL="0" indent="0">
              <a:buNone/>
            </a:pPr>
            <a:r>
              <a:rPr lang="cs-CZ" sz="2400" b="1" dirty="0"/>
              <a:t>Aktivita Bezpečnost dopravy </a:t>
            </a:r>
            <a:r>
              <a:rPr lang="cs-CZ" sz="2400" dirty="0"/>
              <a:t>- Kraje, obce, dobrovolné svazky obcí, organizace zřizované nebo zakládané kraji, organizace zřizované nebo zakládané obcemi, organizace zřizované nebo zakládané dobrovolnými svazky obcí, provozovatelé dráhy nebo drážní dopravy podle zákona č. 266/1994 Sb.</a:t>
            </a:r>
          </a:p>
          <a:p>
            <a:pPr marL="0" indent="0">
              <a:buNone/>
            </a:pPr>
            <a:r>
              <a:rPr lang="cs-CZ" sz="2400" b="1" dirty="0"/>
              <a:t>Aktivita </a:t>
            </a:r>
            <a:r>
              <a:rPr lang="cs-CZ" sz="2400" b="1" dirty="0" err="1"/>
              <a:t>Cyklodoprava</a:t>
            </a:r>
            <a:r>
              <a:rPr lang="cs-CZ" sz="2400" b="1" dirty="0"/>
              <a:t> </a:t>
            </a:r>
            <a:r>
              <a:rPr lang="cs-CZ" sz="2400" dirty="0"/>
              <a:t>- Kraje, obce, dobrovolné svazky obcí, organizace zřizované nebo zakládané kraji, organizace zřizované nebo zakládané obcemi, organizace zřizované nebo zakládané dobrovolnými svazky obcí</a:t>
            </a:r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83500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Zacílení podpory</a:t>
            </a:r>
            <a:endParaRPr lang="cs-CZ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8DF3A-C9D5-485B-8706-6BE2AC0A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7934"/>
            <a:ext cx="10515600" cy="4395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Typy podporovaných projektů:</a:t>
            </a:r>
          </a:p>
          <a:p>
            <a:r>
              <a:rPr lang="cs-CZ" sz="2400" dirty="0"/>
              <a:t>Modernizace a výstavba komunikací pro cyklisty a liniových opatření pro cyklisty v hlavním dopravním prostoru pozemních komunikací.</a:t>
            </a:r>
          </a:p>
          <a:p>
            <a:r>
              <a:rPr lang="cs-CZ" sz="2400" dirty="0"/>
              <a:t>Zvyšování bezpečnosti železniční, silniční, cyklistické a pěší dopravy.</a:t>
            </a:r>
          </a:p>
          <a:p>
            <a:pPr marL="0" indent="0">
              <a:buNone/>
            </a:pPr>
            <a:r>
              <a:rPr lang="cs-CZ" sz="2400" b="1" dirty="0"/>
              <a:t>Oprávnění žadatelé:</a:t>
            </a:r>
          </a:p>
          <a:p>
            <a:pPr marL="0" indent="0">
              <a:buNone/>
            </a:pPr>
            <a:r>
              <a:rPr lang="cs-CZ" sz="2400" b="1" dirty="0"/>
              <a:t>Aktivita Bezpečnost dopravy </a:t>
            </a:r>
            <a:r>
              <a:rPr lang="cs-CZ" sz="2400" dirty="0"/>
              <a:t>- Kraje, obce, dobrovolné svazky obcí, organizace zřizované nebo zakládané kraji, organizace zřizované nebo zakládané obcemi, organizace zřizované nebo zakládané dobrovolnými svazky obcí, provozovatelé dráhy nebo drážní dopravy podle zákona č. 266/1994 Sb.</a:t>
            </a:r>
          </a:p>
          <a:p>
            <a:pPr marL="0" indent="0">
              <a:buNone/>
            </a:pPr>
            <a:r>
              <a:rPr lang="cs-CZ" sz="2400" b="1" dirty="0"/>
              <a:t>Aktivita </a:t>
            </a:r>
            <a:r>
              <a:rPr lang="cs-CZ" sz="2400" b="1" dirty="0" err="1"/>
              <a:t>Cyklodoprava</a:t>
            </a:r>
            <a:r>
              <a:rPr lang="cs-CZ" sz="2400" b="1" dirty="0"/>
              <a:t> </a:t>
            </a:r>
            <a:r>
              <a:rPr lang="cs-CZ" sz="2400" dirty="0"/>
              <a:t>- Kraje, obce, dobrovolné svazky obcí, organizace zřizované nebo zakládané kraji, organizace zřizované nebo zakládané obcemi, organizace zřizované nebo zakládané dobrovolnými svazky obcí</a:t>
            </a:r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7937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Náležitosti žádosti o podporu - Povinné přílohy</a:t>
            </a:r>
            <a:endParaRPr lang="cs-CZ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8DF3A-C9D5-485B-8706-6BE2AC0A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7934"/>
            <a:ext cx="10515600" cy="43952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1. Plná moc</a:t>
            </a:r>
          </a:p>
          <a:p>
            <a:pPr marL="0" indent="0">
              <a:buNone/>
            </a:pPr>
            <a:r>
              <a:rPr lang="cs-CZ" sz="2400" dirty="0"/>
              <a:t>2. Zadávací a výběrová řízení</a:t>
            </a:r>
          </a:p>
          <a:p>
            <a:pPr marL="0" indent="0">
              <a:buNone/>
            </a:pPr>
            <a:r>
              <a:rPr lang="cs-CZ" sz="2400" dirty="0"/>
              <a:t>3. Doklady o právní subjektivitě žadatele</a:t>
            </a:r>
          </a:p>
          <a:p>
            <a:pPr marL="0" indent="0">
              <a:buNone/>
            </a:pPr>
            <a:r>
              <a:rPr lang="cs-CZ" sz="2400" dirty="0"/>
              <a:t>4. Výpis z rejstříku trestů</a:t>
            </a:r>
          </a:p>
          <a:p>
            <a:pPr marL="0" indent="0">
              <a:buNone/>
            </a:pPr>
            <a:r>
              <a:rPr lang="cs-CZ" sz="2400" dirty="0"/>
              <a:t>5. Studie proveditelnosti</a:t>
            </a:r>
          </a:p>
          <a:p>
            <a:pPr marL="0" indent="0">
              <a:buNone/>
            </a:pPr>
            <a:r>
              <a:rPr lang="cs-CZ" sz="2400" dirty="0"/>
              <a:t>6. Karta souladu projektu s principy udržitelné mobility</a:t>
            </a:r>
          </a:p>
          <a:p>
            <a:pPr marL="0" indent="0">
              <a:buNone/>
            </a:pPr>
            <a:r>
              <a:rPr lang="cs-CZ" sz="2400" dirty="0"/>
              <a:t>7. Čestné prohlášení o skutečném majiteli</a:t>
            </a:r>
          </a:p>
          <a:p>
            <a:pPr marL="0" indent="0">
              <a:buNone/>
            </a:pPr>
            <a:r>
              <a:rPr lang="cs-CZ" sz="2400" dirty="0"/>
              <a:t>8. Územní rozhodnutí nebo územní souhlas nebo veřejnoprávní smlouva nahrazující územní    </a:t>
            </a:r>
            <a:br>
              <a:rPr lang="cs-CZ" sz="2400" dirty="0"/>
            </a:br>
            <a:r>
              <a:rPr lang="cs-CZ" sz="2400" dirty="0"/>
              <a:t>     řízení</a:t>
            </a:r>
          </a:p>
          <a:p>
            <a:pPr marL="0" indent="0">
              <a:buNone/>
            </a:pPr>
            <a:r>
              <a:rPr lang="cs-CZ" sz="2400" dirty="0"/>
              <a:t>9. Žádost o stavební povolení nebo ohlášení, případně stavební povolení nebo souhlas s </a:t>
            </a:r>
            <a:br>
              <a:rPr lang="cs-CZ" sz="2400" dirty="0"/>
            </a:br>
            <a:r>
              <a:rPr lang="cs-CZ" sz="2400" dirty="0"/>
              <a:t>    provedením ohlášeného stavebního záměru nebo veřejnoprávní smlouva nahrazující </a:t>
            </a:r>
            <a:br>
              <a:rPr lang="cs-CZ" sz="2400" dirty="0"/>
            </a:br>
            <a:r>
              <a:rPr lang="cs-CZ" sz="2400" dirty="0"/>
              <a:t>    stavební povolení</a:t>
            </a:r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3150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Co je MS 2014+?</a:t>
            </a:r>
            <a:endParaRPr lang="cs-CZ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8DF3A-C9D5-485B-8706-6BE2AC0A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7575"/>
            <a:ext cx="10515600" cy="3338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•Slouží pro podání a správu celého projektu a komunikaci s MAS i ŘO IROP/OP ŽP/ OP Z</a:t>
            </a:r>
          </a:p>
          <a:p>
            <a:pPr marL="0" indent="0">
              <a:buNone/>
            </a:pPr>
            <a:r>
              <a:rPr lang="cs-CZ" dirty="0"/>
              <a:t>•Informování o celém proběhu hodnocení žádosti o podporu</a:t>
            </a:r>
          </a:p>
          <a:p>
            <a:pPr marL="0" indent="0">
              <a:buNone/>
            </a:pPr>
            <a:r>
              <a:rPr lang="cs-CZ" dirty="0"/>
              <a:t>•</a:t>
            </a:r>
            <a:r>
              <a:rPr lang="cs-CZ" dirty="0">
                <a:hlinkClick r:id="rId2"/>
              </a:rPr>
              <a:t>https://mseu.mssf.cz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•Postup pro podání žádosti o podporu v MS2014+ -kompletní příručky vždy v seznamu příloh u jednotlivých výzev na webu MAS</a:t>
            </a:r>
          </a:p>
          <a:p>
            <a:endParaRPr lang="cs-CZ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0724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MS 2014+</a:t>
            </a:r>
            <a:endParaRPr lang="cs-CZ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8DF3A-C9D5-485B-8706-6BE2AC0A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914"/>
            <a:ext cx="10515600" cy="4586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ProstřednictvímMS2014+probíhápodáníúloh:</a:t>
            </a:r>
          </a:p>
          <a:p>
            <a:pPr marL="457200" lvl="1" indent="0">
              <a:buNone/>
            </a:pPr>
            <a:r>
              <a:rPr lang="cs-CZ" dirty="0"/>
              <a:t>•žádosti o podporu,</a:t>
            </a:r>
          </a:p>
          <a:p>
            <a:pPr marL="457200" lvl="1" indent="0">
              <a:buNone/>
            </a:pPr>
            <a:r>
              <a:rPr lang="cs-CZ" dirty="0"/>
              <a:t>•žádosti o platbu a monitorovací zprávy,</a:t>
            </a:r>
          </a:p>
          <a:p>
            <a:pPr marL="457200" lvl="1" indent="0">
              <a:buNone/>
            </a:pPr>
            <a:r>
              <a:rPr lang="cs-CZ" dirty="0"/>
              <a:t>•žádosti o změnu,</a:t>
            </a:r>
          </a:p>
          <a:p>
            <a:pPr marL="457200" lvl="1" indent="0">
              <a:buNone/>
            </a:pPr>
            <a:r>
              <a:rPr lang="cs-CZ" dirty="0"/>
              <a:t>•hlášení o udržitelnosti projektu.</a:t>
            </a:r>
          </a:p>
          <a:p>
            <a:pPr marL="457200" lvl="1" indent="0">
              <a:buNone/>
            </a:pPr>
            <a:r>
              <a:rPr lang="cs-CZ" dirty="0"/>
              <a:t>•portál zajišťuje také veškerou komunikaci mezi žadatelem a CRR</a:t>
            </a:r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Podání úloh je pouze elektronické prostřednictvím MS2014</a:t>
            </a:r>
            <a:r>
              <a:rPr lang="cs-CZ" dirty="0"/>
              <a:t>+ </a:t>
            </a:r>
          </a:p>
          <a:p>
            <a:pPr marL="457200" lvl="1" indent="0">
              <a:buNone/>
            </a:pPr>
            <a:r>
              <a:rPr lang="cs-CZ" dirty="0"/>
              <a:t>•v tuto chvíli jediný plně funkční prohlížeč je Internet Explorer</a:t>
            </a:r>
          </a:p>
          <a:p>
            <a:pPr marL="457200" lvl="1" indent="0">
              <a:buNone/>
            </a:pPr>
            <a:r>
              <a:rPr lang="cs-CZ" dirty="0"/>
              <a:t>•pro finalizaci žádosti je nutné mít ELEKTRONICKÝ PODPIS!</a:t>
            </a:r>
          </a:p>
          <a:p>
            <a:pPr marL="457200" lvl="1" indent="0">
              <a:buNone/>
            </a:pPr>
            <a:r>
              <a:rPr lang="cs-CZ" dirty="0"/>
              <a:t>•žadatel musí mít i aktivní datovou schránku!</a:t>
            </a:r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8346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9C7FA-D763-4D5C-8774-50A5370B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822551"/>
          </a:xfrm>
        </p:spPr>
        <p:txBody>
          <a:bodyPr/>
          <a:lstStyle/>
          <a:p>
            <a:r>
              <a:rPr lang="cs-CZ" b="1" u="sng" dirty="0"/>
              <a:t>ISKP 2014+ registrace a přihlášení</a:t>
            </a:r>
            <a:endParaRPr lang="cs-CZ" u="sng" dirty="0"/>
          </a:p>
        </p:txBody>
      </p:sp>
      <p:grpSp>
        <p:nvGrpSpPr>
          <p:cNvPr id="4" name="Skupina 2">
            <a:extLst>
              <a:ext uri="{FF2B5EF4-FFF2-40B4-BE49-F238E27FC236}">
                <a16:creationId xmlns:a16="http://schemas.microsoft.com/office/drawing/2014/main" id="{AE3E9600-685A-4B11-9F50-8C7A74E77094}"/>
              </a:ext>
            </a:extLst>
          </p:cNvPr>
          <p:cNvGrpSpPr>
            <a:grpSpLocks/>
          </p:cNvGrpSpPr>
          <p:nvPr/>
        </p:nvGrpSpPr>
        <p:grpSpPr bwMode="auto">
          <a:xfrm>
            <a:off x="3404552" y="484823"/>
            <a:ext cx="5382895" cy="637540"/>
            <a:chOff x="1350" y="-108"/>
            <a:chExt cx="8477" cy="10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D546C2-A33C-4E04-B0CA-DC68377F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" y="-108"/>
              <a:ext cx="6088" cy="10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72B9D7-E3AF-4620-921A-58A082D89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0" y="92"/>
              <a:ext cx="1797" cy="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9B4D504-7CE6-4C01-9597-AD68E93335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04" y="1944914"/>
            <a:ext cx="7941191" cy="4351338"/>
          </a:xfrm>
        </p:spPr>
      </p:pic>
    </p:spTree>
    <p:extLst>
      <p:ext uri="{BB962C8B-B14F-4D97-AF65-F5344CB8AC3E}">
        <p14:creationId xmlns:p14="http://schemas.microsoft.com/office/powerpoint/2010/main" val="173688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1026</Words>
  <Application>Microsoft Office PowerPoint</Application>
  <PresentationFormat>Widescreen</PresentationFormat>
  <Paragraphs>116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1. výzva k předkládání žádostí o podporu z Integrovaného regionálního operačního programu  MAS PODHOSTÝNSKA Z.S. – IROP - CYKLISTICKÁ A PĚŠÍ DOPRAVA  Vazba na příslušnou výzvu ŘO IROP: č. 53 UDRŽITELNÁ DOPRAVA – INTEGROVANÉ PROJEKTY CLLD </vt:lpstr>
      <vt:lpstr>Termíny</vt:lpstr>
      <vt:lpstr>Finanční podpora</vt:lpstr>
      <vt:lpstr>Zacílení podpory</vt:lpstr>
      <vt:lpstr>Zacílení podpory</vt:lpstr>
      <vt:lpstr>Náležitosti žádosti o podporu - Povinné přílohy</vt:lpstr>
      <vt:lpstr>Co je MS 2014+?</vt:lpstr>
      <vt:lpstr>MS 2014+</vt:lpstr>
      <vt:lpstr>ISKP 2014+ registrace a přihlášení</vt:lpstr>
      <vt:lpstr>ISKP 2014+ založení žádosti</vt:lpstr>
      <vt:lpstr>ISKP 2014+ založení žádosti</vt:lpstr>
      <vt:lpstr>ISKP 2014+ vyplnění žádosti</vt:lpstr>
      <vt:lpstr>ISKP 2014+ vyplnění žádosti</vt:lpstr>
      <vt:lpstr>ISKP 2014+ vyplnění žádosti</vt:lpstr>
      <vt:lpstr>ISKP 2014+ vyplnění žádosti</vt:lpstr>
      <vt:lpstr>Elektronický podpis dokumentu</vt:lpstr>
      <vt:lpstr>Depeše </vt:lpstr>
      <vt:lpstr>Depeše </vt:lpstr>
      <vt:lpstr>Žádost o změnu (ŽoZ)</vt:lpstr>
      <vt:lpstr>Vytvoření ŽoZ ze strany žadatele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Lukáš Slovák</dc:creator>
  <cp:lastModifiedBy>Lukáš Slovák</cp:lastModifiedBy>
  <cp:revision>16</cp:revision>
  <dcterms:created xsi:type="dcterms:W3CDTF">2018-01-05T19:48:23Z</dcterms:created>
  <dcterms:modified xsi:type="dcterms:W3CDTF">2018-01-06T22:10:29Z</dcterms:modified>
</cp:coreProperties>
</file>